
<file path=[Content_Types].xml><?xml version="1.0" encoding="utf-8"?>
<Types xmlns="http://schemas.openxmlformats.org/package/2006/content-types">
  <Default Extension="emf" ContentType="image/x-emf"/>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25"/>
  </p:notesMasterIdLst>
  <p:sldIdLst>
    <p:sldId id="256" r:id="rId2"/>
    <p:sldId id="257" r:id="rId3"/>
    <p:sldId id="258" r:id="rId4"/>
    <p:sldId id="259" r:id="rId5"/>
    <p:sldId id="260" r:id="rId6"/>
    <p:sldId id="261" r:id="rId7"/>
    <p:sldId id="262" r:id="rId8"/>
    <p:sldId id="263" r:id="rId9"/>
    <p:sldId id="264" r:id="rId10"/>
    <p:sldId id="265" r:id="rId11"/>
    <p:sldId id="267" r:id="rId12"/>
    <p:sldId id="268" r:id="rId13"/>
    <p:sldId id="269" r:id="rId14"/>
    <p:sldId id="270" r:id="rId15"/>
    <p:sldId id="271" r:id="rId16"/>
    <p:sldId id="272" r:id="rId17"/>
    <p:sldId id="273" r:id="rId18"/>
    <p:sldId id="274" r:id="rId19"/>
    <p:sldId id="276" r:id="rId20"/>
    <p:sldId id="277" r:id="rId21"/>
    <p:sldId id="278" r:id="rId22"/>
    <p:sldId id="279" r:id="rId23"/>
    <p:sldId id="280" r:id="rId2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ile medio 2 - Colore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essuno stile, griglia tabella">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Stile chiaro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69012ECD-51FC-41F1-AA8D-1B2483CD663E}" styleName="Stile chiaro 2 - Colore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3B4B98B0-60AC-42C2-AFA5-B58CD77FA1E5}" styleName="Stile chiaro 1 - Colore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8EC20E35-A176-4012-BC5E-935CFFF8708E}" styleName="Stile medio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10"/>
    <p:restoredTop sz="82719"/>
  </p:normalViewPr>
  <p:slideViewPr>
    <p:cSldViewPr snapToGrid="0" snapToObjects="1">
      <p:cViewPr varScale="1">
        <p:scale>
          <a:sx n="92" d="100"/>
          <a:sy n="92" d="100"/>
        </p:scale>
        <p:origin x="2200"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intestazione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Segnaposto dat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B4B724E-723D-1F4F-AD09-1500E0769F74}" type="datetimeFigureOut">
              <a:rPr lang="en-GB" smtClean="0"/>
              <a:t>29/11/2019</a:t>
            </a:fld>
            <a:endParaRPr lang="en-GB"/>
          </a:p>
        </p:txBody>
      </p:sp>
      <p:sp>
        <p:nvSpPr>
          <p:cNvPr id="4" name="Segnaposto immagine diapositiva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Segnaposto note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GB"/>
          </a:p>
        </p:txBody>
      </p:sp>
      <p:sp>
        <p:nvSpPr>
          <p:cNvPr id="6" name="Segnaposto piè di pa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egnaposto numero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ACDD7E1-2E34-7D4D-868E-CC8A1A6DF72D}" type="slidenum">
              <a:rPr lang="en-GB" smtClean="0"/>
              <a:t>‹N›</a:t>
            </a:fld>
            <a:endParaRPr lang="en-GB"/>
          </a:p>
        </p:txBody>
      </p:sp>
    </p:spTree>
    <p:extLst>
      <p:ext uri="{BB962C8B-B14F-4D97-AF65-F5344CB8AC3E}">
        <p14:creationId xmlns:p14="http://schemas.microsoft.com/office/powerpoint/2010/main" val="327292340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r>
              <a:rPr lang="en-GB" sz="1200" kern="1200" dirty="0">
                <a:solidFill>
                  <a:schemeClr val="tx1"/>
                </a:solidFill>
                <a:effectLst/>
                <a:latin typeface="+mn-lt"/>
                <a:ea typeface="+mn-ea"/>
                <a:cs typeface="+mn-cs"/>
              </a:rPr>
              <a:t>Marin and </a:t>
            </a:r>
            <a:r>
              <a:rPr lang="en-GB" sz="1200" kern="1200" dirty="0" err="1">
                <a:solidFill>
                  <a:schemeClr val="tx1"/>
                </a:solidFill>
                <a:effectLst/>
                <a:latin typeface="+mn-lt"/>
                <a:ea typeface="+mn-ea"/>
                <a:cs typeface="+mn-cs"/>
              </a:rPr>
              <a:t>Vona</a:t>
            </a:r>
            <a:r>
              <a:rPr lang="en-GB" sz="1200" kern="1200" dirty="0">
                <a:solidFill>
                  <a:schemeClr val="tx1"/>
                </a:solidFill>
                <a:effectLst/>
                <a:latin typeface="+mn-lt"/>
                <a:ea typeface="+mn-ea"/>
                <a:cs typeface="+mn-cs"/>
              </a:rPr>
              <a:t> (2017), for example, investigates how prices affect French manufacturing establishments between 1997 and 2010. They find that a trade-off exists between environmental and economic objectives of the firm. Specifically, they estimate that a </a:t>
            </a:r>
            <a:r>
              <a:rPr lang="en-GB" sz="1200" b="1" kern="1200" dirty="0">
                <a:solidFill>
                  <a:schemeClr val="tx1"/>
                </a:solidFill>
                <a:effectLst/>
                <a:latin typeface="+mn-lt"/>
                <a:ea typeface="+mn-ea"/>
                <a:cs typeface="+mn-cs"/>
              </a:rPr>
              <a:t>10% increase in energy prices leads to a reduction of 11.5% in CO</a:t>
            </a:r>
            <a:r>
              <a:rPr lang="en-GB" sz="1200" b="1" kern="1200" baseline="-25000" dirty="0">
                <a:solidFill>
                  <a:schemeClr val="tx1"/>
                </a:solidFill>
                <a:effectLst/>
                <a:latin typeface="+mn-lt"/>
                <a:ea typeface="+mn-ea"/>
                <a:cs typeface="+mn-cs"/>
              </a:rPr>
              <a:t>2</a:t>
            </a:r>
            <a:r>
              <a:rPr lang="en-GB" sz="1200" b="1" kern="1200" dirty="0">
                <a:solidFill>
                  <a:schemeClr val="tx1"/>
                </a:solidFill>
                <a:effectLst/>
                <a:latin typeface="+mn-lt"/>
                <a:ea typeface="+mn-ea"/>
                <a:cs typeface="+mn-cs"/>
              </a:rPr>
              <a:t> emissions but at the same time to a -2.6% of employment and -1.1% in firms’ productivity. </a:t>
            </a:r>
          </a:p>
          <a:p>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Ganapati et al. (2017) found that much of the increase in energy price suffered by a sample of US firm is borne by the final customer. </a:t>
            </a:r>
            <a:r>
              <a:rPr lang="en-GB" sz="1200" b="1" kern="1200" dirty="0">
                <a:solidFill>
                  <a:schemeClr val="tx1"/>
                </a:solidFill>
                <a:effectLst/>
                <a:latin typeface="+mn-lt"/>
                <a:ea typeface="+mn-ea"/>
                <a:cs typeface="+mn-cs"/>
              </a:rPr>
              <a:t>Their findings show that for a dollar increase in the cost of energy, there is a 0.70$ increase in the price of the final product</a:t>
            </a:r>
            <a:r>
              <a:rPr lang="en-GB" sz="1200" kern="1200" dirty="0">
                <a:solidFill>
                  <a:schemeClr val="tx1"/>
                </a:solidFill>
                <a:effectLst/>
                <a:latin typeface="+mn-lt"/>
                <a:ea typeface="+mn-ea"/>
                <a:cs typeface="+mn-cs"/>
              </a:rPr>
              <a:t>. </a:t>
            </a:r>
          </a:p>
          <a:p>
            <a:endParaRPr lang="en-GB" sz="1200" kern="1200" dirty="0">
              <a:solidFill>
                <a:schemeClr val="tx1"/>
              </a:solidFill>
              <a:effectLst/>
              <a:latin typeface="+mn-lt"/>
              <a:ea typeface="+mn-ea"/>
              <a:cs typeface="+mn-cs"/>
            </a:endParaRPr>
          </a:p>
          <a:p>
            <a:r>
              <a:rPr lang="en-GB" sz="1200" kern="1200" dirty="0" err="1">
                <a:solidFill>
                  <a:schemeClr val="tx1"/>
                </a:solidFill>
                <a:effectLst/>
                <a:latin typeface="+mn-lt"/>
                <a:ea typeface="+mn-ea"/>
                <a:cs typeface="+mn-cs"/>
              </a:rPr>
              <a:t>Sadath</a:t>
            </a:r>
            <a:r>
              <a:rPr lang="en-GB" sz="1200" kern="1200" dirty="0">
                <a:solidFill>
                  <a:schemeClr val="tx1"/>
                </a:solidFill>
                <a:effectLst/>
                <a:latin typeface="+mn-lt"/>
                <a:ea typeface="+mn-ea"/>
                <a:cs typeface="+mn-cs"/>
              </a:rPr>
              <a:t> and Acharya (2015) focus on the evaluation of how price variation affects investment decision of a sample of 6806 manufacturing firms in India, between 1993 and 2003. Their findings suggest that greater energy prices have caused a decline in the investment expenditure of firm because of an income effect (i.e. the pass-through of increased cost to customers generates a decrease in the final output demand) and the inability to positively cope with the increased marginal cost of production. </a:t>
            </a:r>
          </a:p>
          <a:p>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Rentschler and </a:t>
            </a:r>
            <a:r>
              <a:rPr lang="en-GB" sz="1200" kern="1200" dirty="0" err="1">
                <a:solidFill>
                  <a:schemeClr val="tx1"/>
                </a:solidFill>
                <a:effectLst/>
                <a:latin typeface="+mn-lt"/>
                <a:ea typeface="+mn-ea"/>
                <a:cs typeface="+mn-cs"/>
              </a:rPr>
              <a:t>Kornejew</a:t>
            </a:r>
            <a:r>
              <a:rPr lang="en-GB" sz="1200" kern="1200" dirty="0">
                <a:solidFill>
                  <a:schemeClr val="tx1"/>
                </a:solidFill>
                <a:effectLst/>
                <a:latin typeface="+mn-lt"/>
                <a:ea typeface="+mn-ea"/>
                <a:cs typeface="+mn-cs"/>
              </a:rPr>
              <a:t> (2017), found that </a:t>
            </a:r>
            <a:r>
              <a:rPr lang="en-GB" sz="1200" b="1" kern="1200" dirty="0">
                <a:solidFill>
                  <a:schemeClr val="tx1"/>
                </a:solidFill>
                <a:effectLst/>
                <a:latin typeface="+mn-lt"/>
                <a:ea typeface="+mn-ea"/>
                <a:cs typeface="+mn-cs"/>
              </a:rPr>
              <a:t>firms in Indonesia responded to an increase in certain energy prices by replacing most energy types for others. Kerosene, and, to a lesser extent, diesel, are a viable substitute for all other energy types</a:t>
            </a:r>
            <a:r>
              <a:rPr lang="en-GB" sz="1200" kern="1200" dirty="0">
                <a:solidFill>
                  <a:schemeClr val="tx1"/>
                </a:solidFill>
                <a:effectLst/>
                <a:latin typeface="+mn-lt"/>
                <a:ea typeface="+mn-ea"/>
                <a:cs typeface="+mn-cs"/>
              </a:rPr>
              <a:t>, while LPG and petrol are the strongest complements. </a:t>
            </a:r>
            <a:endParaRPr lang="en-GB" dirty="0"/>
          </a:p>
        </p:txBody>
      </p:sp>
      <p:sp>
        <p:nvSpPr>
          <p:cNvPr id="4" name="Segnaposto numero diapositiva 3"/>
          <p:cNvSpPr>
            <a:spLocks noGrp="1"/>
          </p:cNvSpPr>
          <p:nvPr>
            <p:ph type="sldNum" sz="quarter" idx="5"/>
          </p:nvPr>
        </p:nvSpPr>
        <p:spPr/>
        <p:txBody>
          <a:bodyPr/>
          <a:lstStyle/>
          <a:p>
            <a:fld id="{4ACDD7E1-2E34-7D4D-868E-CC8A1A6DF72D}" type="slidenum">
              <a:rPr lang="en-GB" smtClean="0"/>
              <a:t>3</a:t>
            </a:fld>
            <a:endParaRPr lang="en-GB"/>
          </a:p>
        </p:txBody>
      </p:sp>
    </p:spTree>
    <p:extLst>
      <p:ext uri="{BB962C8B-B14F-4D97-AF65-F5344CB8AC3E}">
        <p14:creationId xmlns:p14="http://schemas.microsoft.com/office/powerpoint/2010/main" val="117357138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200" kern="1200" dirty="0">
                <a:solidFill>
                  <a:schemeClr val="tx1"/>
                </a:solidFill>
                <a:effectLst/>
                <a:latin typeface="+mn-lt"/>
                <a:ea typeface="+mn-ea"/>
                <a:cs typeface="+mn-cs"/>
              </a:rPr>
              <a:t>The dataset offers a detailed picture of a representative sample of a country’s formal firms including information that range from firm characteristics such as number of employees, innovative activities, competitiveness, etc., to constraints to firms’ performance and growth, e.g. infrastructure, crime, business-government relationships, etc. The data is particularly suited for studying the relationship between energy prices and firm performance given the repeated observations for the same firm over time. As explained in the following sections, by tracking the same firm across different years enables us to carry out a robust multivariate analysis that exploit panel data structures.</a:t>
            </a:r>
            <a:endParaRPr lang="it-IT" sz="1200" kern="1200" dirty="0">
              <a:solidFill>
                <a:schemeClr val="tx1"/>
              </a:solidFill>
              <a:effectLst/>
              <a:latin typeface="+mn-lt"/>
              <a:ea typeface="+mn-ea"/>
              <a:cs typeface="+mn-cs"/>
            </a:endParaRPr>
          </a:p>
          <a:p>
            <a:endParaRPr lang="en-GB" dirty="0"/>
          </a:p>
        </p:txBody>
      </p:sp>
      <p:sp>
        <p:nvSpPr>
          <p:cNvPr id="4" name="Segnaposto numero diapositiva 3"/>
          <p:cNvSpPr>
            <a:spLocks noGrp="1"/>
          </p:cNvSpPr>
          <p:nvPr>
            <p:ph type="sldNum" sz="quarter" idx="5"/>
          </p:nvPr>
        </p:nvSpPr>
        <p:spPr/>
        <p:txBody>
          <a:bodyPr/>
          <a:lstStyle/>
          <a:p>
            <a:fld id="{4ACDD7E1-2E34-7D4D-868E-CC8A1A6DF72D}" type="slidenum">
              <a:rPr lang="en-GB" smtClean="0"/>
              <a:t>8</a:t>
            </a:fld>
            <a:endParaRPr lang="en-GB"/>
          </a:p>
        </p:txBody>
      </p:sp>
    </p:spTree>
    <p:extLst>
      <p:ext uri="{BB962C8B-B14F-4D97-AF65-F5344CB8AC3E}">
        <p14:creationId xmlns:p14="http://schemas.microsoft.com/office/powerpoint/2010/main" val="243489436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pPr marL="0" indent="0">
              <a:buNone/>
            </a:pPr>
            <a:r>
              <a:rPr lang="en-GB" dirty="0"/>
              <a:t>the real price of fuel in a given country weighted by the share of input quantity of fuel for specific sector-country combinations over total input quantity.</a:t>
            </a:r>
            <a:endParaRPr lang="it-IT" dirty="0"/>
          </a:p>
          <a:p>
            <a:pPr marL="0" indent="0">
              <a:buNone/>
            </a:pPr>
            <a:r>
              <a:rPr lang="en-GB" dirty="0"/>
              <a:t>The aforementioned shares provides cross-sector variation to real fuel prices which are available for the overall manufacturing sector. </a:t>
            </a:r>
          </a:p>
          <a:p>
            <a:pPr marL="0" indent="0">
              <a:buNone/>
            </a:pPr>
            <a:r>
              <a:rPr lang="en-GB" dirty="0">
                <a:solidFill>
                  <a:srgbClr val="FF0000"/>
                </a:solidFill>
              </a:rPr>
              <a:t>The weights employed in the analysis are fixed over time and anchored to 1995 levels to limit endogeneity concerns (see Marin and </a:t>
            </a:r>
            <a:r>
              <a:rPr lang="en-GB" dirty="0" err="1">
                <a:solidFill>
                  <a:srgbClr val="FF0000"/>
                </a:solidFill>
              </a:rPr>
              <a:t>Vona</a:t>
            </a:r>
            <a:r>
              <a:rPr lang="en-GB" dirty="0">
                <a:solidFill>
                  <a:srgbClr val="FF0000"/>
                </a:solidFill>
              </a:rPr>
              <a:t>, 2017; 2018). </a:t>
            </a:r>
          </a:p>
          <a:p>
            <a:endParaRPr lang="en-GB" dirty="0"/>
          </a:p>
        </p:txBody>
      </p:sp>
      <p:sp>
        <p:nvSpPr>
          <p:cNvPr id="4" name="Segnaposto numero diapositiva 3"/>
          <p:cNvSpPr>
            <a:spLocks noGrp="1"/>
          </p:cNvSpPr>
          <p:nvPr>
            <p:ph type="sldNum" sz="quarter" idx="5"/>
          </p:nvPr>
        </p:nvSpPr>
        <p:spPr/>
        <p:txBody>
          <a:bodyPr/>
          <a:lstStyle/>
          <a:p>
            <a:fld id="{4ACDD7E1-2E34-7D4D-868E-CC8A1A6DF72D}" type="slidenum">
              <a:rPr lang="en-GB" smtClean="0"/>
              <a:t>11</a:t>
            </a:fld>
            <a:endParaRPr lang="en-GB"/>
          </a:p>
        </p:txBody>
      </p:sp>
    </p:spTree>
    <p:extLst>
      <p:ext uri="{BB962C8B-B14F-4D97-AF65-F5344CB8AC3E}">
        <p14:creationId xmlns:p14="http://schemas.microsoft.com/office/powerpoint/2010/main" val="211624884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200" kern="1200" dirty="0">
                <a:solidFill>
                  <a:schemeClr val="tx1"/>
                </a:solidFill>
                <a:effectLst/>
                <a:latin typeface="+mn-lt"/>
                <a:ea typeface="+mn-ea"/>
                <a:cs typeface="+mn-cs"/>
              </a:rPr>
              <a:t>We can observe that the average value of performance indicators increases over the quintiles of Energy Price index. This pattern is particularly strong when we consider </a:t>
            </a:r>
            <a:r>
              <a:rPr lang="en-GB" sz="1200" i="1" kern="1200" dirty="0">
                <a:solidFill>
                  <a:schemeClr val="tx1"/>
                </a:solidFill>
                <a:effectLst/>
                <a:latin typeface="+mn-lt"/>
                <a:ea typeface="+mn-ea"/>
                <a:cs typeface="+mn-cs"/>
              </a:rPr>
              <a:t>sales</a:t>
            </a:r>
            <a:r>
              <a:rPr lang="en-GB" sz="1200" kern="1200" dirty="0">
                <a:solidFill>
                  <a:schemeClr val="tx1"/>
                </a:solidFill>
                <a:effectLst/>
                <a:latin typeface="+mn-lt"/>
                <a:ea typeface="+mn-ea"/>
                <a:cs typeface="+mn-cs"/>
              </a:rPr>
              <a:t> and </a:t>
            </a:r>
            <a:r>
              <a:rPr lang="en-GB" sz="1200" i="1" kern="1200" dirty="0">
                <a:solidFill>
                  <a:schemeClr val="tx1"/>
                </a:solidFill>
                <a:effectLst/>
                <a:latin typeface="+mn-lt"/>
                <a:ea typeface="+mn-ea"/>
                <a:cs typeface="+mn-cs"/>
              </a:rPr>
              <a:t>Export share</a:t>
            </a:r>
            <a:r>
              <a:rPr lang="en-GB" sz="1200" kern="1200" dirty="0">
                <a:solidFill>
                  <a:schemeClr val="tx1"/>
                </a:solidFill>
                <a:effectLst/>
                <a:latin typeface="+mn-lt"/>
                <a:ea typeface="+mn-ea"/>
                <a:cs typeface="+mn-cs"/>
              </a:rPr>
              <a:t> variables. </a:t>
            </a:r>
            <a:endParaRPr lang="it-IT" sz="1200" kern="1200" dirty="0">
              <a:solidFill>
                <a:schemeClr val="tx1"/>
              </a:solidFill>
              <a:effectLst/>
              <a:latin typeface="+mn-lt"/>
              <a:ea typeface="+mn-ea"/>
              <a:cs typeface="+mn-cs"/>
            </a:endParaRPr>
          </a:p>
          <a:p>
            <a:endParaRPr lang="en-GB" dirty="0"/>
          </a:p>
        </p:txBody>
      </p:sp>
      <p:sp>
        <p:nvSpPr>
          <p:cNvPr id="4" name="Segnaposto numero diapositiva 3"/>
          <p:cNvSpPr>
            <a:spLocks noGrp="1"/>
          </p:cNvSpPr>
          <p:nvPr>
            <p:ph type="sldNum" sz="quarter" idx="5"/>
          </p:nvPr>
        </p:nvSpPr>
        <p:spPr/>
        <p:txBody>
          <a:bodyPr/>
          <a:lstStyle/>
          <a:p>
            <a:fld id="{4ACDD7E1-2E34-7D4D-868E-CC8A1A6DF72D}" type="slidenum">
              <a:rPr lang="en-GB" smtClean="0"/>
              <a:t>17</a:t>
            </a:fld>
            <a:endParaRPr lang="en-GB"/>
          </a:p>
        </p:txBody>
      </p:sp>
    </p:spTree>
    <p:extLst>
      <p:ext uri="{BB962C8B-B14F-4D97-AF65-F5344CB8AC3E}">
        <p14:creationId xmlns:p14="http://schemas.microsoft.com/office/powerpoint/2010/main" val="115080295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it-IT"/>
              <a:t>Fare clic per modificare lo stile del titolo dello schema</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it-IT"/>
              <a:t>Fare clic per modificare lo stile del sottotitolo dello schema</a:t>
            </a:r>
            <a:endParaRPr lang="en-US" dirty="0"/>
          </a:p>
        </p:txBody>
      </p:sp>
      <p:sp>
        <p:nvSpPr>
          <p:cNvPr id="4" name="Date Placeholder 3"/>
          <p:cNvSpPr>
            <a:spLocks noGrp="1"/>
          </p:cNvSpPr>
          <p:nvPr>
            <p:ph type="dt" sz="half" idx="10"/>
          </p:nvPr>
        </p:nvSpPr>
        <p:spPr/>
        <p:txBody>
          <a:bodyPr/>
          <a:lstStyle/>
          <a:p>
            <a:fld id="{E74B52C4-53F0-764E-A537-EB8E4B833C87}" type="datetimeFigureOut">
              <a:rPr lang="it-IT" smtClean="0"/>
              <a:t>29/11/19</a:t>
            </a:fld>
            <a:endParaRPr lang="it-IT"/>
          </a:p>
        </p:txBody>
      </p:sp>
      <p:sp>
        <p:nvSpPr>
          <p:cNvPr id="5" name="Footer Placeholder 4"/>
          <p:cNvSpPr>
            <a:spLocks noGrp="1"/>
          </p:cNvSpPr>
          <p:nvPr>
            <p:ph type="ftr" sz="quarter" idx="11"/>
          </p:nvPr>
        </p:nvSpPr>
        <p:spPr/>
        <p:txBody>
          <a:bodyPr/>
          <a:lstStyle/>
          <a:p>
            <a:endParaRPr lang="it-IT"/>
          </a:p>
        </p:txBody>
      </p:sp>
      <p:sp>
        <p:nvSpPr>
          <p:cNvPr id="6" name="Slide Number Placeholder 5"/>
          <p:cNvSpPr>
            <a:spLocks noGrp="1"/>
          </p:cNvSpPr>
          <p:nvPr>
            <p:ph type="sldNum" sz="quarter" idx="12"/>
          </p:nvPr>
        </p:nvSpPr>
        <p:spPr/>
        <p:txBody>
          <a:bodyPr/>
          <a:lstStyle/>
          <a:p>
            <a:fld id="{A42584D8-D6E8-FC43-AD96-48D5B97618DC}" type="slidenum">
              <a:rPr lang="it-IT" smtClean="0"/>
              <a:t>‹N›</a:t>
            </a:fld>
            <a:endParaRPr lang="it-IT"/>
          </a:p>
        </p:txBody>
      </p:sp>
    </p:spTree>
    <p:extLst>
      <p:ext uri="{BB962C8B-B14F-4D97-AF65-F5344CB8AC3E}">
        <p14:creationId xmlns:p14="http://schemas.microsoft.com/office/powerpoint/2010/main" val="75781683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a:t>Fare clic per modificare lo stile del titolo dello schema</a:t>
            </a:r>
            <a:endParaRPr lang="en-US" dirty="0"/>
          </a:p>
        </p:txBody>
      </p:sp>
      <p:sp>
        <p:nvSpPr>
          <p:cNvPr id="3" name="Vertical Text Placeholder 2"/>
          <p:cNvSpPr>
            <a:spLocks noGrp="1"/>
          </p:cNvSpPr>
          <p:nvPr>
            <p:ph type="body" orient="vert" idx="1"/>
          </p:nvPr>
        </p:nvSpPr>
        <p:spPr/>
        <p:txBody>
          <a:bodyPr vert="eaVert"/>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Date Placeholder 3"/>
          <p:cNvSpPr>
            <a:spLocks noGrp="1"/>
          </p:cNvSpPr>
          <p:nvPr>
            <p:ph type="dt" sz="half" idx="10"/>
          </p:nvPr>
        </p:nvSpPr>
        <p:spPr/>
        <p:txBody>
          <a:bodyPr/>
          <a:lstStyle/>
          <a:p>
            <a:fld id="{E74B52C4-53F0-764E-A537-EB8E4B833C87}" type="datetimeFigureOut">
              <a:rPr lang="it-IT" smtClean="0"/>
              <a:t>29/11/19</a:t>
            </a:fld>
            <a:endParaRPr lang="it-IT"/>
          </a:p>
        </p:txBody>
      </p:sp>
      <p:sp>
        <p:nvSpPr>
          <p:cNvPr id="5" name="Footer Placeholder 4"/>
          <p:cNvSpPr>
            <a:spLocks noGrp="1"/>
          </p:cNvSpPr>
          <p:nvPr>
            <p:ph type="ftr" sz="quarter" idx="11"/>
          </p:nvPr>
        </p:nvSpPr>
        <p:spPr/>
        <p:txBody>
          <a:bodyPr/>
          <a:lstStyle/>
          <a:p>
            <a:endParaRPr lang="it-IT"/>
          </a:p>
        </p:txBody>
      </p:sp>
      <p:sp>
        <p:nvSpPr>
          <p:cNvPr id="6" name="Slide Number Placeholder 5"/>
          <p:cNvSpPr>
            <a:spLocks noGrp="1"/>
          </p:cNvSpPr>
          <p:nvPr>
            <p:ph type="sldNum" sz="quarter" idx="12"/>
          </p:nvPr>
        </p:nvSpPr>
        <p:spPr/>
        <p:txBody>
          <a:bodyPr/>
          <a:lstStyle/>
          <a:p>
            <a:fld id="{A42584D8-D6E8-FC43-AD96-48D5B97618DC}" type="slidenum">
              <a:rPr lang="it-IT" smtClean="0"/>
              <a:t>‹N›</a:t>
            </a:fld>
            <a:endParaRPr lang="it-IT"/>
          </a:p>
        </p:txBody>
      </p:sp>
    </p:spTree>
    <p:extLst>
      <p:ext uri="{BB962C8B-B14F-4D97-AF65-F5344CB8AC3E}">
        <p14:creationId xmlns:p14="http://schemas.microsoft.com/office/powerpoint/2010/main" val="24547902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1_Titolo e testo verticale">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it-IT"/>
              <a:t>Fare clic per modificare lo stile del titolo dello schema</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Date Placeholder 3"/>
          <p:cNvSpPr>
            <a:spLocks noGrp="1"/>
          </p:cNvSpPr>
          <p:nvPr>
            <p:ph type="dt" sz="half" idx="10"/>
          </p:nvPr>
        </p:nvSpPr>
        <p:spPr/>
        <p:txBody>
          <a:bodyPr/>
          <a:lstStyle/>
          <a:p>
            <a:fld id="{E74B52C4-53F0-764E-A537-EB8E4B833C87}" type="datetimeFigureOut">
              <a:rPr lang="it-IT" smtClean="0"/>
              <a:t>29/11/19</a:t>
            </a:fld>
            <a:endParaRPr lang="it-IT"/>
          </a:p>
        </p:txBody>
      </p:sp>
      <p:sp>
        <p:nvSpPr>
          <p:cNvPr id="5" name="Footer Placeholder 4"/>
          <p:cNvSpPr>
            <a:spLocks noGrp="1"/>
          </p:cNvSpPr>
          <p:nvPr>
            <p:ph type="ftr" sz="quarter" idx="11"/>
          </p:nvPr>
        </p:nvSpPr>
        <p:spPr/>
        <p:txBody>
          <a:bodyPr/>
          <a:lstStyle/>
          <a:p>
            <a:endParaRPr lang="it-IT"/>
          </a:p>
        </p:txBody>
      </p:sp>
      <p:sp>
        <p:nvSpPr>
          <p:cNvPr id="6" name="Slide Number Placeholder 5"/>
          <p:cNvSpPr>
            <a:spLocks noGrp="1"/>
          </p:cNvSpPr>
          <p:nvPr>
            <p:ph type="sldNum" sz="quarter" idx="12"/>
          </p:nvPr>
        </p:nvSpPr>
        <p:spPr/>
        <p:txBody>
          <a:bodyPr/>
          <a:lstStyle/>
          <a:p>
            <a:fld id="{A42584D8-D6E8-FC43-AD96-48D5B97618DC}" type="slidenum">
              <a:rPr lang="it-IT" smtClean="0"/>
              <a:t>‹N›</a:t>
            </a:fld>
            <a:endParaRPr lang="it-IT"/>
          </a:p>
        </p:txBody>
      </p:sp>
    </p:spTree>
    <p:extLst>
      <p:ext uri="{BB962C8B-B14F-4D97-AF65-F5344CB8AC3E}">
        <p14:creationId xmlns:p14="http://schemas.microsoft.com/office/powerpoint/2010/main" val="6145257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a:t>Fare clic per modificare lo stile del titolo dello schema</a:t>
            </a:r>
            <a:endParaRPr lang="en-US" dirty="0"/>
          </a:p>
        </p:txBody>
      </p:sp>
      <p:sp>
        <p:nvSpPr>
          <p:cNvPr id="3" name="Content Placeholder 2"/>
          <p:cNvSpPr>
            <a:spLocks noGrp="1"/>
          </p:cNvSpPr>
          <p:nvPr>
            <p:ph idx="1"/>
          </p:nvPr>
        </p:nvSpPr>
        <p:spPr/>
        <p:txBody>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Date Placeholder 3"/>
          <p:cNvSpPr>
            <a:spLocks noGrp="1"/>
          </p:cNvSpPr>
          <p:nvPr>
            <p:ph type="dt" sz="half" idx="10"/>
          </p:nvPr>
        </p:nvSpPr>
        <p:spPr/>
        <p:txBody>
          <a:bodyPr/>
          <a:lstStyle/>
          <a:p>
            <a:fld id="{E74B52C4-53F0-764E-A537-EB8E4B833C87}" type="datetimeFigureOut">
              <a:rPr lang="it-IT" smtClean="0"/>
              <a:t>29/11/19</a:t>
            </a:fld>
            <a:endParaRPr lang="it-IT"/>
          </a:p>
        </p:txBody>
      </p:sp>
      <p:sp>
        <p:nvSpPr>
          <p:cNvPr id="5" name="Footer Placeholder 4"/>
          <p:cNvSpPr>
            <a:spLocks noGrp="1"/>
          </p:cNvSpPr>
          <p:nvPr>
            <p:ph type="ftr" sz="quarter" idx="11"/>
          </p:nvPr>
        </p:nvSpPr>
        <p:spPr/>
        <p:txBody>
          <a:bodyPr/>
          <a:lstStyle/>
          <a:p>
            <a:endParaRPr lang="it-IT"/>
          </a:p>
        </p:txBody>
      </p:sp>
      <p:sp>
        <p:nvSpPr>
          <p:cNvPr id="6" name="Slide Number Placeholder 5"/>
          <p:cNvSpPr>
            <a:spLocks noGrp="1"/>
          </p:cNvSpPr>
          <p:nvPr>
            <p:ph type="sldNum" sz="quarter" idx="12"/>
          </p:nvPr>
        </p:nvSpPr>
        <p:spPr/>
        <p:txBody>
          <a:bodyPr/>
          <a:lstStyle/>
          <a:p>
            <a:fld id="{A42584D8-D6E8-FC43-AD96-48D5B97618DC}" type="slidenum">
              <a:rPr lang="it-IT" smtClean="0"/>
              <a:t>‹N›</a:t>
            </a:fld>
            <a:endParaRPr lang="it-IT"/>
          </a:p>
        </p:txBody>
      </p:sp>
    </p:spTree>
    <p:extLst>
      <p:ext uri="{BB962C8B-B14F-4D97-AF65-F5344CB8AC3E}">
        <p14:creationId xmlns:p14="http://schemas.microsoft.com/office/powerpoint/2010/main" val="54492308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it-IT"/>
              <a:t>Fare clic per modificare lo stile del titolo dello schema</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it-IT"/>
              <a:t>Fare clic per modificare gli stili del testo dello schema</a:t>
            </a:r>
          </a:p>
        </p:txBody>
      </p:sp>
      <p:sp>
        <p:nvSpPr>
          <p:cNvPr id="4" name="Date Placeholder 3"/>
          <p:cNvSpPr>
            <a:spLocks noGrp="1"/>
          </p:cNvSpPr>
          <p:nvPr>
            <p:ph type="dt" sz="half" idx="10"/>
          </p:nvPr>
        </p:nvSpPr>
        <p:spPr/>
        <p:txBody>
          <a:bodyPr/>
          <a:lstStyle/>
          <a:p>
            <a:fld id="{E74B52C4-53F0-764E-A537-EB8E4B833C87}" type="datetimeFigureOut">
              <a:rPr lang="it-IT" smtClean="0"/>
              <a:t>29/11/19</a:t>
            </a:fld>
            <a:endParaRPr lang="it-IT"/>
          </a:p>
        </p:txBody>
      </p:sp>
      <p:sp>
        <p:nvSpPr>
          <p:cNvPr id="5" name="Footer Placeholder 4"/>
          <p:cNvSpPr>
            <a:spLocks noGrp="1"/>
          </p:cNvSpPr>
          <p:nvPr>
            <p:ph type="ftr" sz="quarter" idx="11"/>
          </p:nvPr>
        </p:nvSpPr>
        <p:spPr/>
        <p:txBody>
          <a:bodyPr/>
          <a:lstStyle/>
          <a:p>
            <a:endParaRPr lang="it-IT"/>
          </a:p>
        </p:txBody>
      </p:sp>
      <p:sp>
        <p:nvSpPr>
          <p:cNvPr id="6" name="Slide Number Placeholder 5"/>
          <p:cNvSpPr>
            <a:spLocks noGrp="1"/>
          </p:cNvSpPr>
          <p:nvPr>
            <p:ph type="sldNum" sz="quarter" idx="12"/>
          </p:nvPr>
        </p:nvSpPr>
        <p:spPr/>
        <p:txBody>
          <a:bodyPr/>
          <a:lstStyle/>
          <a:p>
            <a:fld id="{A42584D8-D6E8-FC43-AD96-48D5B97618DC}" type="slidenum">
              <a:rPr lang="it-IT" smtClean="0"/>
              <a:t>‹N›</a:t>
            </a:fld>
            <a:endParaRPr lang="it-IT"/>
          </a:p>
        </p:txBody>
      </p:sp>
    </p:spTree>
    <p:extLst>
      <p:ext uri="{BB962C8B-B14F-4D97-AF65-F5344CB8AC3E}">
        <p14:creationId xmlns:p14="http://schemas.microsoft.com/office/powerpoint/2010/main" val="99509978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a:t>Fare clic per modificare lo stile del titolo dello schema</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5" name="Date Placeholder 4"/>
          <p:cNvSpPr>
            <a:spLocks noGrp="1"/>
          </p:cNvSpPr>
          <p:nvPr>
            <p:ph type="dt" sz="half" idx="10"/>
          </p:nvPr>
        </p:nvSpPr>
        <p:spPr/>
        <p:txBody>
          <a:bodyPr/>
          <a:lstStyle/>
          <a:p>
            <a:fld id="{E74B52C4-53F0-764E-A537-EB8E4B833C87}" type="datetimeFigureOut">
              <a:rPr lang="it-IT" smtClean="0"/>
              <a:t>29/11/19</a:t>
            </a:fld>
            <a:endParaRPr lang="it-IT"/>
          </a:p>
        </p:txBody>
      </p:sp>
      <p:sp>
        <p:nvSpPr>
          <p:cNvPr id="6" name="Footer Placeholder 5"/>
          <p:cNvSpPr>
            <a:spLocks noGrp="1"/>
          </p:cNvSpPr>
          <p:nvPr>
            <p:ph type="ftr" sz="quarter" idx="11"/>
          </p:nvPr>
        </p:nvSpPr>
        <p:spPr/>
        <p:txBody>
          <a:bodyPr/>
          <a:lstStyle/>
          <a:p>
            <a:endParaRPr lang="it-IT"/>
          </a:p>
        </p:txBody>
      </p:sp>
      <p:sp>
        <p:nvSpPr>
          <p:cNvPr id="7" name="Slide Number Placeholder 6"/>
          <p:cNvSpPr>
            <a:spLocks noGrp="1"/>
          </p:cNvSpPr>
          <p:nvPr>
            <p:ph type="sldNum" sz="quarter" idx="12"/>
          </p:nvPr>
        </p:nvSpPr>
        <p:spPr/>
        <p:txBody>
          <a:bodyPr/>
          <a:lstStyle/>
          <a:p>
            <a:fld id="{A42584D8-D6E8-FC43-AD96-48D5B97618DC}" type="slidenum">
              <a:rPr lang="it-IT" smtClean="0"/>
              <a:t>‹N›</a:t>
            </a:fld>
            <a:endParaRPr lang="it-IT"/>
          </a:p>
        </p:txBody>
      </p:sp>
    </p:spTree>
    <p:extLst>
      <p:ext uri="{BB962C8B-B14F-4D97-AF65-F5344CB8AC3E}">
        <p14:creationId xmlns:p14="http://schemas.microsoft.com/office/powerpoint/2010/main" val="169822857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it-IT"/>
              <a:t>Fare clic per modificare lo stile del titolo dello schema</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a:t>Fare clic per modificare gli stili del testo dello schema</a:t>
            </a:r>
          </a:p>
        </p:txBody>
      </p:sp>
      <p:sp>
        <p:nvSpPr>
          <p:cNvPr id="4" name="Content Placeholder 3"/>
          <p:cNvSpPr>
            <a:spLocks noGrp="1"/>
          </p:cNvSpPr>
          <p:nvPr>
            <p:ph sz="half" idx="2"/>
          </p:nvPr>
        </p:nvSpPr>
        <p:spPr>
          <a:xfrm>
            <a:off x="629842" y="2505075"/>
            <a:ext cx="3868340" cy="3684588"/>
          </a:xfrm>
        </p:spPr>
        <p:txBody>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a:t>Fare clic per modificare gli stili del testo dello schema</a:t>
            </a:r>
          </a:p>
        </p:txBody>
      </p:sp>
      <p:sp>
        <p:nvSpPr>
          <p:cNvPr id="6" name="Content Placeholder 5"/>
          <p:cNvSpPr>
            <a:spLocks noGrp="1"/>
          </p:cNvSpPr>
          <p:nvPr>
            <p:ph sz="quarter" idx="4"/>
          </p:nvPr>
        </p:nvSpPr>
        <p:spPr>
          <a:xfrm>
            <a:off x="4629150" y="2505075"/>
            <a:ext cx="3887391" cy="3684588"/>
          </a:xfrm>
        </p:spPr>
        <p:txBody>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7" name="Date Placeholder 6"/>
          <p:cNvSpPr>
            <a:spLocks noGrp="1"/>
          </p:cNvSpPr>
          <p:nvPr>
            <p:ph type="dt" sz="half" idx="10"/>
          </p:nvPr>
        </p:nvSpPr>
        <p:spPr/>
        <p:txBody>
          <a:bodyPr/>
          <a:lstStyle/>
          <a:p>
            <a:fld id="{E74B52C4-53F0-764E-A537-EB8E4B833C87}" type="datetimeFigureOut">
              <a:rPr lang="it-IT" smtClean="0"/>
              <a:t>29/11/19</a:t>
            </a:fld>
            <a:endParaRPr lang="it-IT"/>
          </a:p>
        </p:txBody>
      </p:sp>
      <p:sp>
        <p:nvSpPr>
          <p:cNvPr id="8" name="Footer Placeholder 7"/>
          <p:cNvSpPr>
            <a:spLocks noGrp="1"/>
          </p:cNvSpPr>
          <p:nvPr>
            <p:ph type="ftr" sz="quarter" idx="11"/>
          </p:nvPr>
        </p:nvSpPr>
        <p:spPr/>
        <p:txBody>
          <a:bodyPr/>
          <a:lstStyle/>
          <a:p>
            <a:endParaRPr lang="it-IT"/>
          </a:p>
        </p:txBody>
      </p:sp>
      <p:sp>
        <p:nvSpPr>
          <p:cNvPr id="9" name="Slide Number Placeholder 8"/>
          <p:cNvSpPr>
            <a:spLocks noGrp="1"/>
          </p:cNvSpPr>
          <p:nvPr>
            <p:ph type="sldNum" sz="quarter" idx="12"/>
          </p:nvPr>
        </p:nvSpPr>
        <p:spPr/>
        <p:txBody>
          <a:bodyPr/>
          <a:lstStyle/>
          <a:p>
            <a:fld id="{A42584D8-D6E8-FC43-AD96-48D5B97618DC}" type="slidenum">
              <a:rPr lang="it-IT" smtClean="0"/>
              <a:t>‹N›</a:t>
            </a:fld>
            <a:endParaRPr lang="it-IT"/>
          </a:p>
        </p:txBody>
      </p:sp>
    </p:spTree>
    <p:extLst>
      <p:ext uri="{BB962C8B-B14F-4D97-AF65-F5344CB8AC3E}">
        <p14:creationId xmlns:p14="http://schemas.microsoft.com/office/powerpoint/2010/main" val="343587618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a:t>Fare clic per modificare lo stile del titolo dello schema</a:t>
            </a:r>
            <a:endParaRPr lang="en-US" dirty="0"/>
          </a:p>
        </p:txBody>
      </p:sp>
      <p:sp>
        <p:nvSpPr>
          <p:cNvPr id="3" name="Date Placeholder 2"/>
          <p:cNvSpPr>
            <a:spLocks noGrp="1"/>
          </p:cNvSpPr>
          <p:nvPr>
            <p:ph type="dt" sz="half" idx="10"/>
          </p:nvPr>
        </p:nvSpPr>
        <p:spPr/>
        <p:txBody>
          <a:bodyPr/>
          <a:lstStyle/>
          <a:p>
            <a:fld id="{E74B52C4-53F0-764E-A537-EB8E4B833C87}" type="datetimeFigureOut">
              <a:rPr lang="it-IT" smtClean="0"/>
              <a:t>29/11/19</a:t>
            </a:fld>
            <a:endParaRPr lang="it-IT"/>
          </a:p>
        </p:txBody>
      </p:sp>
      <p:sp>
        <p:nvSpPr>
          <p:cNvPr id="4" name="Footer Placeholder 3"/>
          <p:cNvSpPr>
            <a:spLocks noGrp="1"/>
          </p:cNvSpPr>
          <p:nvPr>
            <p:ph type="ftr" sz="quarter" idx="11"/>
          </p:nvPr>
        </p:nvSpPr>
        <p:spPr/>
        <p:txBody>
          <a:bodyPr/>
          <a:lstStyle/>
          <a:p>
            <a:endParaRPr lang="it-IT"/>
          </a:p>
        </p:txBody>
      </p:sp>
      <p:sp>
        <p:nvSpPr>
          <p:cNvPr id="5" name="Slide Number Placeholder 4"/>
          <p:cNvSpPr>
            <a:spLocks noGrp="1"/>
          </p:cNvSpPr>
          <p:nvPr>
            <p:ph type="sldNum" sz="quarter" idx="12"/>
          </p:nvPr>
        </p:nvSpPr>
        <p:spPr/>
        <p:txBody>
          <a:bodyPr/>
          <a:lstStyle/>
          <a:p>
            <a:fld id="{A42584D8-D6E8-FC43-AD96-48D5B97618DC}" type="slidenum">
              <a:rPr lang="it-IT" smtClean="0"/>
              <a:t>‹N›</a:t>
            </a:fld>
            <a:endParaRPr lang="it-IT"/>
          </a:p>
        </p:txBody>
      </p:sp>
    </p:spTree>
    <p:extLst>
      <p:ext uri="{BB962C8B-B14F-4D97-AF65-F5344CB8AC3E}">
        <p14:creationId xmlns:p14="http://schemas.microsoft.com/office/powerpoint/2010/main" val="31279207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a">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74B52C4-53F0-764E-A537-EB8E4B833C87}" type="datetimeFigureOut">
              <a:rPr lang="it-IT" smtClean="0"/>
              <a:t>29/11/19</a:t>
            </a:fld>
            <a:endParaRPr lang="it-IT"/>
          </a:p>
        </p:txBody>
      </p:sp>
      <p:sp>
        <p:nvSpPr>
          <p:cNvPr id="3" name="Footer Placeholder 2"/>
          <p:cNvSpPr>
            <a:spLocks noGrp="1"/>
          </p:cNvSpPr>
          <p:nvPr>
            <p:ph type="ftr" sz="quarter" idx="11"/>
          </p:nvPr>
        </p:nvSpPr>
        <p:spPr/>
        <p:txBody>
          <a:bodyPr/>
          <a:lstStyle/>
          <a:p>
            <a:endParaRPr lang="it-IT"/>
          </a:p>
        </p:txBody>
      </p:sp>
      <p:sp>
        <p:nvSpPr>
          <p:cNvPr id="4" name="Slide Number Placeholder 3"/>
          <p:cNvSpPr>
            <a:spLocks noGrp="1"/>
          </p:cNvSpPr>
          <p:nvPr>
            <p:ph type="sldNum" sz="quarter" idx="12"/>
          </p:nvPr>
        </p:nvSpPr>
        <p:spPr/>
        <p:txBody>
          <a:bodyPr/>
          <a:lstStyle/>
          <a:p>
            <a:fld id="{A42584D8-D6E8-FC43-AD96-48D5B97618DC}" type="slidenum">
              <a:rPr lang="it-IT" smtClean="0"/>
              <a:t>‹N›</a:t>
            </a:fld>
            <a:endParaRPr lang="it-IT"/>
          </a:p>
        </p:txBody>
      </p:sp>
    </p:spTree>
    <p:extLst>
      <p:ext uri="{BB962C8B-B14F-4D97-AF65-F5344CB8AC3E}">
        <p14:creationId xmlns:p14="http://schemas.microsoft.com/office/powerpoint/2010/main" val="181392295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it-IT"/>
              <a:t>Fare clic per modificare lo stile del titolo dello schema</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a:t>Fare clic per modificare gli stili del testo dello schema</a:t>
            </a:r>
          </a:p>
        </p:txBody>
      </p:sp>
      <p:sp>
        <p:nvSpPr>
          <p:cNvPr id="5" name="Date Placeholder 4"/>
          <p:cNvSpPr>
            <a:spLocks noGrp="1"/>
          </p:cNvSpPr>
          <p:nvPr>
            <p:ph type="dt" sz="half" idx="10"/>
          </p:nvPr>
        </p:nvSpPr>
        <p:spPr/>
        <p:txBody>
          <a:bodyPr/>
          <a:lstStyle/>
          <a:p>
            <a:fld id="{E74B52C4-53F0-764E-A537-EB8E4B833C87}" type="datetimeFigureOut">
              <a:rPr lang="it-IT" smtClean="0"/>
              <a:t>29/11/19</a:t>
            </a:fld>
            <a:endParaRPr lang="it-IT"/>
          </a:p>
        </p:txBody>
      </p:sp>
      <p:sp>
        <p:nvSpPr>
          <p:cNvPr id="6" name="Footer Placeholder 5"/>
          <p:cNvSpPr>
            <a:spLocks noGrp="1"/>
          </p:cNvSpPr>
          <p:nvPr>
            <p:ph type="ftr" sz="quarter" idx="11"/>
          </p:nvPr>
        </p:nvSpPr>
        <p:spPr/>
        <p:txBody>
          <a:bodyPr/>
          <a:lstStyle/>
          <a:p>
            <a:endParaRPr lang="it-IT"/>
          </a:p>
        </p:txBody>
      </p:sp>
      <p:sp>
        <p:nvSpPr>
          <p:cNvPr id="7" name="Slide Number Placeholder 6"/>
          <p:cNvSpPr>
            <a:spLocks noGrp="1"/>
          </p:cNvSpPr>
          <p:nvPr>
            <p:ph type="sldNum" sz="quarter" idx="12"/>
          </p:nvPr>
        </p:nvSpPr>
        <p:spPr/>
        <p:txBody>
          <a:bodyPr/>
          <a:lstStyle/>
          <a:p>
            <a:fld id="{A42584D8-D6E8-FC43-AD96-48D5B97618DC}" type="slidenum">
              <a:rPr lang="it-IT" smtClean="0"/>
              <a:t>‹N›</a:t>
            </a:fld>
            <a:endParaRPr lang="it-IT"/>
          </a:p>
        </p:txBody>
      </p:sp>
    </p:spTree>
    <p:extLst>
      <p:ext uri="{BB962C8B-B14F-4D97-AF65-F5344CB8AC3E}">
        <p14:creationId xmlns:p14="http://schemas.microsoft.com/office/powerpoint/2010/main" val="10922288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it-IT"/>
              <a:t>Fare clic per modificare lo stile del titolo dello schema</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it-IT"/>
              <a:t>Fare clic sull'icona per inserire un'immagine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a:t>Fare clic per modificare gli stili del testo dello schema</a:t>
            </a:r>
          </a:p>
        </p:txBody>
      </p:sp>
      <p:sp>
        <p:nvSpPr>
          <p:cNvPr id="5" name="Date Placeholder 4"/>
          <p:cNvSpPr>
            <a:spLocks noGrp="1"/>
          </p:cNvSpPr>
          <p:nvPr>
            <p:ph type="dt" sz="half" idx="10"/>
          </p:nvPr>
        </p:nvSpPr>
        <p:spPr/>
        <p:txBody>
          <a:bodyPr/>
          <a:lstStyle/>
          <a:p>
            <a:fld id="{E74B52C4-53F0-764E-A537-EB8E4B833C87}" type="datetimeFigureOut">
              <a:rPr lang="it-IT" smtClean="0"/>
              <a:t>29/11/19</a:t>
            </a:fld>
            <a:endParaRPr lang="it-IT"/>
          </a:p>
        </p:txBody>
      </p:sp>
      <p:sp>
        <p:nvSpPr>
          <p:cNvPr id="6" name="Footer Placeholder 5"/>
          <p:cNvSpPr>
            <a:spLocks noGrp="1"/>
          </p:cNvSpPr>
          <p:nvPr>
            <p:ph type="ftr" sz="quarter" idx="11"/>
          </p:nvPr>
        </p:nvSpPr>
        <p:spPr/>
        <p:txBody>
          <a:bodyPr/>
          <a:lstStyle/>
          <a:p>
            <a:endParaRPr lang="it-IT"/>
          </a:p>
        </p:txBody>
      </p:sp>
      <p:sp>
        <p:nvSpPr>
          <p:cNvPr id="7" name="Slide Number Placeholder 6"/>
          <p:cNvSpPr>
            <a:spLocks noGrp="1"/>
          </p:cNvSpPr>
          <p:nvPr>
            <p:ph type="sldNum" sz="quarter" idx="12"/>
          </p:nvPr>
        </p:nvSpPr>
        <p:spPr/>
        <p:txBody>
          <a:bodyPr/>
          <a:lstStyle/>
          <a:p>
            <a:fld id="{A42584D8-D6E8-FC43-AD96-48D5B97618DC}" type="slidenum">
              <a:rPr lang="it-IT" smtClean="0"/>
              <a:t>‹N›</a:t>
            </a:fld>
            <a:endParaRPr lang="it-IT"/>
          </a:p>
        </p:txBody>
      </p:sp>
    </p:spTree>
    <p:extLst>
      <p:ext uri="{BB962C8B-B14F-4D97-AF65-F5344CB8AC3E}">
        <p14:creationId xmlns:p14="http://schemas.microsoft.com/office/powerpoint/2010/main" val="56816212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it-IT"/>
              <a:t>Fare clic per modificare lo stile del titolo dello schema</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74B52C4-53F0-764E-A537-EB8E4B833C87}" type="datetimeFigureOut">
              <a:rPr lang="it-IT" smtClean="0"/>
              <a:t>29/11/19</a:t>
            </a:fld>
            <a:endParaRPr lang="it-IT"/>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it-IT"/>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42584D8-D6E8-FC43-AD96-48D5B97618DC}" type="slidenum">
              <a:rPr lang="it-IT" smtClean="0"/>
              <a:t>‹N›</a:t>
            </a:fld>
            <a:endParaRPr lang="it-IT"/>
          </a:p>
        </p:txBody>
      </p:sp>
    </p:spTree>
    <p:extLst>
      <p:ext uri="{BB962C8B-B14F-4D97-AF65-F5344CB8AC3E}">
        <p14:creationId xmlns:p14="http://schemas.microsoft.com/office/powerpoint/2010/main" val="157280497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19EE1D11-89F3-6C44-8C4C-3D9DA987A1C3}"/>
              </a:ext>
            </a:extLst>
          </p:cNvPr>
          <p:cNvSpPr>
            <a:spLocks noGrp="1"/>
          </p:cNvSpPr>
          <p:nvPr>
            <p:ph type="ctrTitle"/>
          </p:nvPr>
        </p:nvSpPr>
        <p:spPr>
          <a:xfrm>
            <a:off x="685800" y="1041400"/>
            <a:ext cx="7772400" cy="2387600"/>
          </a:xfrm>
        </p:spPr>
        <p:txBody>
          <a:bodyPr>
            <a:normAutofit fontScale="90000"/>
          </a:bodyPr>
          <a:lstStyle/>
          <a:p>
            <a:r>
              <a:rPr lang="en-GB" dirty="0"/>
              <a:t>Energy Prices and Firm’s Economic Performances in Emerging Countries</a:t>
            </a:r>
            <a:endParaRPr lang="it-IT" dirty="0"/>
          </a:p>
        </p:txBody>
      </p:sp>
      <p:sp>
        <p:nvSpPr>
          <p:cNvPr id="3" name="Sottotitolo 2">
            <a:extLst>
              <a:ext uri="{FF2B5EF4-FFF2-40B4-BE49-F238E27FC236}">
                <a16:creationId xmlns:a16="http://schemas.microsoft.com/office/drawing/2014/main" id="{D158DE73-9E3F-2745-AD2A-8D5861FC2A59}"/>
              </a:ext>
            </a:extLst>
          </p:cNvPr>
          <p:cNvSpPr>
            <a:spLocks noGrp="1"/>
          </p:cNvSpPr>
          <p:nvPr>
            <p:ph type="subTitle" idx="1"/>
          </p:nvPr>
        </p:nvSpPr>
        <p:spPr>
          <a:xfrm>
            <a:off x="1143000" y="3931647"/>
            <a:ext cx="6858000" cy="1655762"/>
          </a:xfrm>
        </p:spPr>
        <p:txBody>
          <a:bodyPr>
            <a:normAutofit fontScale="70000" lnSpcReduction="20000"/>
          </a:bodyPr>
          <a:lstStyle/>
          <a:p>
            <a:pPr algn="l"/>
            <a:r>
              <a:rPr lang="it-IT" dirty="0"/>
              <a:t>Massimiliano </a:t>
            </a:r>
            <a:r>
              <a:rPr lang="it-IT" dirty="0" err="1"/>
              <a:t>Calì</a:t>
            </a:r>
            <a:r>
              <a:rPr lang="it-IT" dirty="0"/>
              <a:t> – </a:t>
            </a:r>
            <a:r>
              <a:rPr lang="en-US" dirty="0"/>
              <a:t>World Bank</a:t>
            </a:r>
            <a:endParaRPr lang="it-IT" dirty="0"/>
          </a:p>
          <a:p>
            <a:pPr algn="l"/>
            <a:r>
              <a:rPr lang="it-IT" dirty="0"/>
              <a:t>Nicola Cantore – </a:t>
            </a:r>
            <a:r>
              <a:rPr lang="en-US" dirty="0"/>
              <a:t>United Nations Industrial Development Organization</a:t>
            </a:r>
            <a:endParaRPr lang="it-IT" dirty="0"/>
          </a:p>
          <a:p>
            <a:pPr algn="l"/>
            <a:r>
              <a:rPr lang="it-IT" dirty="0"/>
              <a:t>Giovanni Marin – </a:t>
            </a:r>
            <a:r>
              <a:rPr lang="it-IT" dirty="0" err="1"/>
              <a:t>University</a:t>
            </a:r>
            <a:r>
              <a:rPr lang="it-IT" dirty="0"/>
              <a:t> of Urbino Carlo Bo</a:t>
            </a:r>
          </a:p>
          <a:p>
            <a:pPr algn="l"/>
            <a:r>
              <a:rPr lang="it-IT" dirty="0"/>
              <a:t>Massimiliano Mazzanti – </a:t>
            </a:r>
            <a:r>
              <a:rPr lang="en-US" dirty="0"/>
              <a:t>University of Ferrara; SEEDS</a:t>
            </a:r>
            <a:endParaRPr lang="it-IT" dirty="0"/>
          </a:p>
          <a:p>
            <a:pPr algn="l"/>
            <a:r>
              <a:rPr lang="it-IT" dirty="0"/>
              <a:t>Francesco </a:t>
            </a:r>
            <a:r>
              <a:rPr lang="it-IT" dirty="0" err="1"/>
              <a:t>Nicolli</a:t>
            </a:r>
            <a:r>
              <a:rPr lang="it-IT" dirty="0"/>
              <a:t> – </a:t>
            </a:r>
            <a:r>
              <a:rPr lang="en-US" dirty="0"/>
              <a:t>University of Ferrara; SEEDS</a:t>
            </a:r>
            <a:endParaRPr lang="it-IT" dirty="0"/>
          </a:p>
          <a:p>
            <a:endParaRPr lang="it-IT" dirty="0"/>
          </a:p>
        </p:txBody>
      </p:sp>
    </p:spTree>
    <p:extLst>
      <p:ext uri="{BB962C8B-B14F-4D97-AF65-F5344CB8AC3E}">
        <p14:creationId xmlns:p14="http://schemas.microsoft.com/office/powerpoint/2010/main" val="95009094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996EE2AA-1E5F-9E4C-8D28-A0F600592A8B}"/>
              </a:ext>
            </a:extLst>
          </p:cNvPr>
          <p:cNvSpPr>
            <a:spLocks noGrp="1"/>
          </p:cNvSpPr>
          <p:nvPr>
            <p:ph type="title"/>
          </p:nvPr>
        </p:nvSpPr>
        <p:spPr/>
        <p:txBody>
          <a:bodyPr>
            <a:noAutofit/>
          </a:bodyPr>
          <a:lstStyle/>
          <a:p>
            <a:r>
              <a:rPr lang="en-GB" sz="3600" dirty="0"/>
              <a:t>Measuring firms’ performance:</a:t>
            </a:r>
            <a:r>
              <a:rPr lang="en-GB" sz="3600" i="1" dirty="0"/>
              <a:t> </a:t>
            </a:r>
            <a:r>
              <a:rPr lang="en-GB" sz="3600" dirty="0"/>
              <a:t>absorption, pass-on and energy efficiency </a:t>
            </a:r>
          </a:p>
        </p:txBody>
      </p:sp>
      <p:graphicFrame>
        <p:nvGraphicFramePr>
          <p:cNvPr id="4" name="Tabella 3">
            <a:extLst>
              <a:ext uri="{FF2B5EF4-FFF2-40B4-BE49-F238E27FC236}">
                <a16:creationId xmlns:a16="http://schemas.microsoft.com/office/drawing/2014/main" id="{27159B52-3EC7-F245-9BFF-0B8E566DDD2F}"/>
              </a:ext>
            </a:extLst>
          </p:cNvPr>
          <p:cNvGraphicFramePr>
            <a:graphicFrameLocks noGrp="1"/>
          </p:cNvGraphicFramePr>
          <p:nvPr>
            <p:extLst>
              <p:ext uri="{D42A27DB-BD31-4B8C-83A1-F6EECF244321}">
                <p14:modId xmlns:p14="http://schemas.microsoft.com/office/powerpoint/2010/main" val="697482080"/>
              </p:ext>
            </p:extLst>
          </p:nvPr>
        </p:nvGraphicFramePr>
        <p:xfrm>
          <a:off x="731520" y="1690688"/>
          <a:ext cx="7783830" cy="4927281"/>
        </p:xfrm>
        <a:graphic>
          <a:graphicData uri="http://schemas.openxmlformats.org/drawingml/2006/table">
            <a:tbl>
              <a:tblPr firstRow="1" firstCol="1" bandRow="1">
                <a:tableStyleId>{5940675A-B579-460E-94D1-54222C63F5DA}</a:tableStyleId>
              </a:tblPr>
              <a:tblGrid>
                <a:gridCol w="2196597">
                  <a:extLst>
                    <a:ext uri="{9D8B030D-6E8A-4147-A177-3AD203B41FA5}">
                      <a16:colId xmlns:a16="http://schemas.microsoft.com/office/drawing/2014/main" val="3836126950"/>
                    </a:ext>
                  </a:extLst>
                </a:gridCol>
                <a:gridCol w="2648058">
                  <a:extLst>
                    <a:ext uri="{9D8B030D-6E8A-4147-A177-3AD203B41FA5}">
                      <a16:colId xmlns:a16="http://schemas.microsoft.com/office/drawing/2014/main" val="472533750"/>
                    </a:ext>
                  </a:extLst>
                </a:gridCol>
                <a:gridCol w="2939175">
                  <a:extLst>
                    <a:ext uri="{9D8B030D-6E8A-4147-A177-3AD203B41FA5}">
                      <a16:colId xmlns:a16="http://schemas.microsoft.com/office/drawing/2014/main" val="1534325755"/>
                    </a:ext>
                  </a:extLst>
                </a:gridCol>
              </a:tblGrid>
              <a:tr h="579680">
                <a:tc>
                  <a:txBody>
                    <a:bodyPr/>
                    <a:lstStyle/>
                    <a:p>
                      <a:pPr algn="l">
                        <a:spcAft>
                          <a:spcPts val="300"/>
                        </a:spcAft>
                      </a:pPr>
                      <a:r>
                        <a:rPr lang="en-GB" sz="2000" b="1" dirty="0">
                          <a:effectLst/>
                        </a:rPr>
                        <a:t>Variable name</a:t>
                      </a:r>
                      <a:endParaRPr lang="it-IT" sz="2000" b="1"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spcAft>
                          <a:spcPts val="300"/>
                        </a:spcAft>
                      </a:pPr>
                      <a:r>
                        <a:rPr lang="en-GB" sz="2000" b="1" dirty="0">
                          <a:effectLst/>
                        </a:rPr>
                        <a:t>Description</a:t>
                      </a:r>
                      <a:endParaRPr lang="it-IT" sz="2000" b="1"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spcAft>
                          <a:spcPts val="300"/>
                        </a:spcAft>
                      </a:pPr>
                      <a:r>
                        <a:rPr lang="en-GB" sz="2000" b="1" dirty="0">
                          <a:effectLst/>
                        </a:rPr>
                        <a:t>Proxy used to test:</a:t>
                      </a:r>
                      <a:endParaRPr lang="it-IT" sz="2000" b="1"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688675766"/>
                  </a:ext>
                </a:extLst>
              </a:tr>
              <a:tr h="869520">
                <a:tc>
                  <a:txBody>
                    <a:bodyPr/>
                    <a:lstStyle/>
                    <a:p>
                      <a:pPr algn="l">
                        <a:spcAft>
                          <a:spcPts val="300"/>
                        </a:spcAft>
                      </a:pPr>
                      <a:r>
                        <a:rPr lang="en-GB" sz="2000" dirty="0">
                          <a:effectLst/>
                        </a:rPr>
                        <a:t>tot emp</a:t>
                      </a:r>
                      <a:endParaRPr lang="it-IT"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spcAft>
                          <a:spcPts val="300"/>
                        </a:spcAft>
                      </a:pPr>
                      <a:r>
                        <a:rPr lang="en-GB" sz="2000" dirty="0">
                          <a:effectLst/>
                        </a:rPr>
                        <a:t>Total number of employees within firm</a:t>
                      </a:r>
                      <a:endParaRPr lang="it-IT"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spcAft>
                          <a:spcPts val="300"/>
                        </a:spcAft>
                      </a:pPr>
                      <a:r>
                        <a:rPr lang="en-GB" sz="2000">
                          <a:effectLst/>
                        </a:rPr>
                        <a:t>Absorption</a:t>
                      </a:r>
                      <a:endParaRPr lang="it-IT"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2432454131"/>
                  </a:ext>
                </a:extLst>
              </a:tr>
              <a:tr h="869520">
                <a:tc>
                  <a:txBody>
                    <a:bodyPr/>
                    <a:lstStyle/>
                    <a:p>
                      <a:pPr algn="l">
                        <a:spcAft>
                          <a:spcPts val="300"/>
                        </a:spcAft>
                      </a:pPr>
                      <a:r>
                        <a:rPr lang="en-GB" sz="2000">
                          <a:effectLst/>
                        </a:rPr>
                        <a:t>sales/emp</a:t>
                      </a:r>
                      <a:endParaRPr lang="it-IT"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spcAft>
                          <a:spcPts val="300"/>
                        </a:spcAft>
                      </a:pPr>
                      <a:r>
                        <a:rPr lang="en-GB" sz="2000" dirty="0">
                          <a:effectLst/>
                        </a:rPr>
                        <a:t>Amount of sales over total employment</a:t>
                      </a:r>
                      <a:endParaRPr lang="it-IT"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spcAft>
                          <a:spcPts val="300"/>
                        </a:spcAft>
                      </a:pPr>
                      <a:r>
                        <a:rPr lang="en-GB" sz="2000">
                          <a:effectLst/>
                        </a:rPr>
                        <a:t>Pass-on</a:t>
                      </a:r>
                      <a:endParaRPr lang="it-IT"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2764877973"/>
                  </a:ext>
                </a:extLst>
              </a:tr>
              <a:tr h="869520">
                <a:tc>
                  <a:txBody>
                    <a:bodyPr/>
                    <a:lstStyle/>
                    <a:p>
                      <a:pPr algn="l">
                        <a:spcAft>
                          <a:spcPts val="300"/>
                        </a:spcAft>
                      </a:pPr>
                      <a:r>
                        <a:rPr lang="en-GB" sz="2000">
                          <a:effectLst/>
                        </a:rPr>
                        <a:t>VA/emp</a:t>
                      </a:r>
                      <a:endParaRPr lang="it-IT"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spcAft>
                          <a:spcPts val="300"/>
                        </a:spcAft>
                      </a:pPr>
                      <a:r>
                        <a:rPr lang="en-GB" sz="2000" dirty="0">
                          <a:effectLst/>
                        </a:rPr>
                        <a:t>Value added over total number of employees</a:t>
                      </a:r>
                      <a:endParaRPr lang="it-IT"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lnSpc>
                          <a:spcPct val="150000"/>
                        </a:lnSpc>
                        <a:spcAft>
                          <a:spcPts val="300"/>
                        </a:spcAft>
                      </a:pPr>
                      <a:r>
                        <a:rPr lang="en-GB" sz="2000" dirty="0">
                          <a:effectLst/>
                        </a:rPr>
                        <a:t>Energy efficiency</a:t>
                      </a:r>
                      <a:endParaRPr lang="it-IT" sz="2000" dirty="0">
                        <a:effectLst/>
                      </a:endParaRPr>
                    </a:p>
                    <a:p>
                      <a:pPr algn="l">
                        <a:spcAft>
                          <a:spcPts val="300"/>
                        </a:spcAft>
                      </a:pPr>
                      <a:r>
                        <a:rPr lang="en-GB" sz="2000" dirty="0">
                          <a:effectLst/>
                        </a:rPr>
                        <a:t> </a:t>
                      </a:r>
                      <a:endParaRPr lang="it-IT"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286416845"/>
                  </a:ext>
                </a:extLst>
              </a:tr>
              <a:tr h="1159361">
                <a:tc>
                  <a:txBody>
                    <a:bodyPr/>
                    <a:lstStyle/>
                    <a:p>
                      <a:pPr algn="l">
                        <a:spcAft>
                          <a:spcPts val="300"/>
                        </a:spcAft>
                      </a:pPr>
                      <a:r>
                        <a:rPr lang="en-GB" sz="2000">
                          <a:effectLst/>
                        </a:rPr>
                        <a:t>Return on sales</a:t>
                      </a:r>
                      <a:endParaRPr lang="it-IT"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spcAft>
                          <a:spcPts val="300"/>
                        </a:spcAft>
                      </a:pPr>
                      <a:r>
                        <a:rPr lang="en-GB" sz="2000" dirty="0">
                          <a:effectLst/>
                        </a:rPr>
                        <a:t>Percentage of revenues converted in profits</a:t>
                      </a:r>
                      <a:endParaRPr lang="it-IT"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spcAft>
                          <a:spcPts val="300"/>
                        </a:spcAft>
                      </a:pPr>
                      <a:r>
                        <a:rPr lang="en-GB" sz="2000" dirty="0">
                          <a:effectLst/>
                        </a:rPr>
                        <a:t>Absorption</a:t>
                      </a:r>
                      <a:endParaRPr lang="it-IT"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916390854"/>
                  </a:ext>
                </a:extLst>
              </a:tr>
              <a:tr h="579680">
                <a:tc>
                  <a:txBody>
                    <a:bodyPr/>
                    <a:lstStyle/>
                    <a:p>
                      <a:pPr algn="l">
                        <a:spcAft>
                          <a:spcPts val="300"/>
                        </a:spcAft>
                      </a:pPr>
                      <a:r>
                        <a:rPr lang="en-GB" sz="2000">
                          <a:effectLst/>
                        </a:rPr>
                        <a:t>Export share</a:t>
                      </a:r>
                      <a:endParaRPr lang="it-IT"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spcAft>
                          <a:spcPts val="300"/>
                        </a:spcAft>
                      </a:pPr>
                      <a:r>
                        <a:rPr lang="en-GB" sz="2000">
                          <a:effectLst/>
                        </a:rPr>
                        <a:t>Percentage of exports</a:t>
                      </a:r>
                      <a:endParaRPr lang="it-IT" sz="200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l">
                        <a:spcAft>
                          <a:spcPts val="300"/>
                        </a:spcAft>
                      </a:pPr>
                      <a:r>
                        <a:rPr lang="en-GB" sz="2000" dirty="0">
                          <a:effectLst/>
                        </a:rPr>
                        <a:t>Absorption</a:t>
                      </a:r>
                      <a:endParaRPr lang="it-IT" sz="2000" dirty="0">
                        <a:solidFill>
                          <a:srgbClr val="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2406197733"/>
                  </a:ext>
                </a:extLst>
              </a:tr>
            </a:tbl>
          </a:graphicData>
        </a:graphic>
      </p:graphicFrame>
    </p:spTree>
    <p:extLst>
      <p:ext uri="{BB962C8B-B14F-4D97-AF65-F5344CB8AC3E}">
        <p14:creationId xmlns:p14="http://schemas.microsoft.com/office/powerpoint/2010/main" val="120389533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90AAE3DE-4E0F-8F4B-A2B3-66570314311B}"/>
              </a:ext>
            </a:extLst>
          </p:cNvPr>
          <p:cNvSpPr>
            <a:spLocks noGrp="1"/>
          </p:cNvSpPr>
          <p:nvPr>
            <p:ph type="title"/>
          </p:nvPr>
        </p:nvSpPr>
        <p:spPr/>
        <p:txBody>
          <a:bodyPr/>
          <a:lstStyle/>
          <a:p>
            <a:r>
              <a:rPr lang="en-GB" b="1" dirty="0"/>
              <a:t>Sector-specific energy prices</a:t>
            </a:r>
            <a:endParaRPr lang="en-GB" dirty="0"/>
          </a:p>
        </p:txBody>
      </p:sp>
      <p:sp>
        <p:nvSpPr>
          <p:cNvPr id="3" name="Segnaposto contenuto 2">
            <a:extLst>
              <a:ext uri="{FF2B5EF4-FFF2-40B4-BE49-F238E27FC236}">
                <a16:creationId xmlns:a16="http://schemas.microsoft.com/office/drawing/2014/main" id="{06ECE7BD-CA58-1A4B-8D57-D42DC3B53746}"/>
              </a:ext>
            </a:extLst>
          </p:cNvPr>
          <p:cNvSpPr>
            <a:spLocks noGrp="1"/>
          </p:cNvSpPr>
          <p:nvPr>
            <p:ph idx="1"/>
          </p:nvPr>
        </p:nvSpPr>
        <p:spPr/>
        <p:txBody>
          <a:bodyPr>
            <a:normAutofit/>
          </a:bodyPr>
          <a:lstStyle/>
          <a:p>
            <a:pPr marL="0" indent="0">
              <a:buNone/>
            </a:pPr>
            <a:r>
              <a:rPr lang="en-GB" dirty="0"/>
              <a:t>To measure energy prices at the sectoral level an original index computed by Sato et al. (2019) is used.</a:t>
            </a:r>
          </a:p>
          <a:p>
            <a:pPr marL="0" indent="0">
              <a:buNone/>
            </a:pPr>
            <a:r>
              <a:rPr lang="en-GB" dirty="0"/>
              <a:t>The prices are constructed as weighted averages of fuel-specific prices by fuel consumption. </a:t>
            </a:r>
          </a:p>
          <a:p>
            <a:pPr marL="0" indent="0">
              <a:buNone/>
            </a:pPr>
            <a:r>
              <a:rPr lang="en-GB" dirty="0">
                <a:solidFill>
                  <a:srgbClr val="FF0000"/>
                </a:solidFill>
              </a:rPr>
              <a:t> </a:t>
            </a:r>
          </a:p>
        </p:txBody>
      </p:sp>
    </p:spTree>
    <p:extLst>
      <p:ext uri="{BB962C8B-B14F-4D97-AF65-F5344CB8AC3E}">
        <p14:creationId xmlns:p14="http://schemas.microsoft.com/office/powerpoint/2010/main" val="287099002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83F3A650-A2E8-3E45-94E3-C79908743591}"/>
              </a:ext>
            </a:extLst>
          </p:cNvPr>
          <p:cNvSpPr>
            <a:spLocks noGrp="1"/>
          </p:cNvSpPr>
          <p:nvPr>
            <p:ph type="title"/>
          </p:nvPr>
        </p:nvSpPr>
        <p:spPr/>
        <p:txBody>
          <a:bodyPr/>
          <a:lstStyle/>
          <a:p>
            <a:r>
              <a:rPr lang="en-GB" dirty="0"/>
              <a:t>Energy Intensity</a:t>
            </a:r>
          </a:p>
        </p:txBody>
      </p:sp>
      <p:sp>
        <p:nvSpPr>
          <p:cNvPr id="3" name="Segnaposto contenuto 2">
            <a:extLst>
              <a:ext uri="{FF2B5EF4-FFF2-40B4-BE49-F238E27FC236}">
                <a16:creationId xmlns:a16="http://schemas.microsoft.com/office/drawing/2014/main" id="{95A45FC5-4CDC-EA4A-8BFA-DD1FE06525EE}"/>
              </a:ext>
            </a:extLst>
          </p:cNvPr>
          <p:cNvSpPr>
            <a:spLocks noGrp="1"/>
          </p:cNvSpPr>
          <p:nvPr>
            <p:ph idx="1"/>
          </p:nvPr>
        </p:nvSpPr>
        <p:spPr/>
        <p:txBody>
          <a:bodyPr/>
          <a:lstStyle/>
          <a:p>
            <a:pPr marL="0" indent="0">
              <a:buNone/>
            </a:pPr>
            <a:r>
              <a:rPr lang="en-GB" dirty="0"/>
              <a:t>In order to assess firms’ exposure to energy prices, the energy intensity index is measured as fuel and electricity costs over revenues</a:t>
            </a:r>
            <a:r>
              <a:rPr lang="it-IT" dirty="0"/>
              <a:t> </a:t>
            </a:r>
            <a:endParaRPr lang="en-GB" dirty="0"/>
          </a:p>
        </p:txBody>
      </p:sp>
    </p:spTree>
    <p:extLst>
      <p:ext uri="{BB962C8B-B14F-4D97-AF65-F5344CB8AC3E}">
        <p14:creationId xmlns:p14="http://schemas.microsoft.com/office/powerpoint/2010/main" val="275927318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CFC123B3-ECC7-8743-8A0B-78B6A52F4AB2}"/>
              </a:ext>
            </a:extLst>
          </p:cNvPr>
          <p:cNvSpPr>
            <a:spLocks noGrp="1"/>
          </p:cNvSpPr>
          <p:nvPr>
            <p:ph type="title"/>
          </p:nvPr>
        </p:nvSpPr>
        <p:spPr>
          <a:xfrm>
            <a:off x="628650" y="342266"/>
            <a:ext cx="7886700" cy="1325563"/>
          </a:xfrm>
        </p:spPr>
        <p:txBody>
          <a:bodyPr/>
          <a:lstStyle/>
          <a:p>
            <a:r>
              <a:rPr lang="en-GB" b="1" i="1" dirty="0"/>
              <a:t>Econometric specification</a:t>
            </a:r>
            <a:endParaRPr lang="en-GB" dirty="0"/>
          </a:p>
        </p:txBody>
      </p:sp>
      <mc:AlternateContent xmlns:mc="http://schemas.openxmlformats.org/markup-compatibility/2006" xmlns:a14="http://schemas.microsoft.com/office/drawing/2010/main">
        <mc:Choice Requires="a14">
          <p:sp>
            <p:nvSpPr>
              <p:cNvPr id="3" name="Segnaposto contenuto 2">
                <a:extLst>
                  <a:ext uri="{FF2B5EF4-FFF2-40B4-BE49-F238E27FC236}">
                    <a16:creationId xmlns:a16="http://schemas.microsoft.com/office/drawing/2014/main" id="{516DC991-29E6-FF4A-99B2-99F83CAD0958}"/>
                  </a:ext>
                </a:extLst>
              </p:cNvPr>
              <p:cNvSpPr>
                <a:spLocks noGrp="1"/>
              </p:cNvSpPr>
              <p:nvPr>
                <p:ph idx="1"/>
              </p:nvPr>
            </p:nvSpPr>
            <p:spPr>
              <a:xfrm>
                <a:off x="628650" y="2274569"/>
                <a:ext cx="8115300" cy="4331971"/>
              </a:xfrm>
            </p:spPr>
            <p:txBody>
              <a:bodyPr>
                <a:normAutofit/>
              </a:bodyPr>
              <a:lstStyle/>
              <a:p>
                <a:pPr marL="0" indent="0">
                  <a:buNone/>
                </a:pPr>
                <a:r>
                  <a:rPr lang="en-GB" dirty="0"/>
                  <a:t>Where </a:t>
                </a:r>
                <a14:m>
                  <m:oMath xmlns:m="http://schemas.openxmlformats.org/officeDocument/2006/math">
                    <m:sSub>
                      <m:sSubPr>
                        <m:ctrlPr>
                          <a:rPr lang="it-IT" i="1">
                            <a:latin typeface="Cambria Math" panose="02040503050406030204" pitchFamily="18" charset="0"/>
                          </a:rPr>
                        </m:ctrlPr>
                      </m:sSubPr>
                      <m:e>
                        <m:r>
                          <a:rPr lang="en-GB" i="1">
                            <a:latin typeface="Cambria Math" panose="02040503050406030204" pitchFamily="18" charset="0"/>
                          </a:rPr>
                          <m:t>𝑌</m:t>
                        </m:r>
                      </m:e>
                      <m:sub>
                        <m:r>
                          <a:rPr lang="en-GB" i="1">
                            <a:latin typeface="Cambria Math" panose="02040503050406030204" pitchFamily="18" charset="0"/>
                          </a:rPr>
                          <m:t>𝑖𝑡</m:t>
                        </m:r>
                      </m:sub>
                    </m:sSub>
                  </m:oMath>
                </a14:m>
                <a:r>
                  <a:rPr lang="en-GB" dirty="0"/>
                  <a:t> represents a set of different measures of firm performances for firm </a:t>
                </a:r>
                <a:r>
                  <a:rPr lang="en-GB" i="1" dirty="0" err="1"/>
                  <a:t>i</a:t>
                </a:r>
                <a:r>
                  <a:rPr lang="en-GB" i="1" dirty="0"/>
                  <a:t> </a:t>
                </a:r>
                <a:r>
                  <a:rPr lang="en-GB" dirty="0"/>
                  <a:t>and year </a:t>
                </a:r>
                <a:r>
                  <a:rPr lang="en-GB" i="1" dirty="0"/>
                  <a:t>t</a:t>
                </a:r>
                <a:r>
                  <a:rPr lang="en-GB" dirty="0"/>
                  <a:t>; </a:t>
                </a:r>
              </a:p>
              <a:p>
                <a:pPr marL="0" indent="0">
                  <a:buNone/>
                </a:pPr>
                <a14:m>
                  <m:oMath xmlns:m="http://schemas.openxmlformats.org/officeDocument/2006/math">
                    <m:sSub>
                      <m:sSubPr>
                        <m:ctrlPr>
                          <a:rPr lang="it-IT" i="1">
                            <a:latin typeface="Cambria Math" panose="02040503050406030204" pitchFamily="18" charset="0"/>
                          </a:rPr>
                        </m:ctrlPr>
                      </m:sSubPr>
                      <m:e>
                        <m:r>
                          <a:rPr lang="en-GB" i="1">
                            <a:latin typeface="Cambria Math" panose="02040503050406030204" pitchFamily="18" charset="0"/>
                          </a:rPr>
                          <m:t>𝜋</m:t>
                        </m:r>
                      </m:e>
                      <m:sub>
                        <m:r>
                          <a:rPr lang="en-GB" i="1">
                            <a:latin typeface="Cambria Math" panose="02040503050406030204" pitchFamily="18" charset="0"/>
                          </a:rPr>
                          <m:t>𝑖</m:t>
                        </m:r>
                      </m:sub>
                    </m:sSub>
                  </m:oMath>
                </a14:m>
                <a:r>
                  <a:rPr lang="en-GB" dirty="0"/>
                  <a:t> is the firm fixed effect; </a:t>
                </a:r>
              </a:p>
              <a:p>
                <a:pPr marL="0" indent="0">
                  <a:buNone/>
                </a:pPr>
                <a14:m>
                  <m:oMath xmlns:m="http://schemas.openxmlformats.org/officeDocument/2006/math">
                    <m:sSub>
                      <m:sSubPr>
                        <m:ctrlPr>
                          <a:rPr lang="it-IT" i="1">
                            <a:latin typeface="Cambria Math" panose="02040503050406030204" pitchFamily="18" charset="0"/>
                          </a:rPr>
                        </m:ctrlPr>
                      </m:sSubPr>
                      <m:e>
                        <m:r>
                          <a:rPr lang="en-GB" i="1">
                            <a:latin typeface="Cambria Math" panose="02040503050406030204" pitchFamily="18" charset="0"/>
                          </a:rPr>
                          <m:t>𝐸𝑃</m:t>
                        </m:r>
                      </m:e>
                      <m:sub>
                        <m:r>
                          <a:rPr lang="en-GB" i="1">
                            <a:latin typeface="Cambria Math" panose="02040503050406030204" pitchFamily="18" charset="0"/>
                          </a:rPr>
                          <m:t>𝑐𝑠𝑡</m:t>
                        </m:r>
                      </m:sub>
                    </m:sSub>
                  </m:oMath>
                </a14:m>
                <a:r>
                  <a:rPr lang="en-GB" dirty="0"/>
                  <a:t> are energy prices (in logarithm) in country </a:t>
                </a:r>
                <a:r>
                  <a:rPr lang="en-GB" i="1" dirty="0"/>
                  <a:t>c</a:t>
                </a:r>
                <a:r>
                  <a:rPr lang="en-GB" dirty="0"/>
                  <a:t>, sector </a:t>
                </a:r>
                <a:r>
                  <a:rPr lang="en-GB" i="1" dirty="0"/>
                  <a:t>s</a:t>
                </a:r>
                <a:r>
                  <a:rPr lang="en-GB" dirty="0"/>
                  <a:t> and year </a:t>
                </a:r>
                <a:r>
                  <a:rPr lang="en-GB" i="1" dirty="0"/>
                  <a:t>t</a:t>
                </a:r>
                <a:r>
                  <a:rPr lang="en-GB" dirty="0"/>
                  <a:t>; </a:t>
                </a:r>
              </a:p>
              <a:p>
                <a:pPr marL="0" indent="0">
                  <a:buNone/>
                </a:pPr>
                <a14:m>
                  <m:oMath xmlns:m="http://schemas.openxmlformats.org/officeDocument/2006/math">
                    <m:sSub>
                      <m:sSubPr>
                        <m:ctrlPr>
                          <a:rPr lang="it-IT" i="1">
                            <a:latin typeface="Cambria Math" panose="02040503050406030204" pitchFamily="18" charset="0"/>
                          </a:rPr>
                        </m:ctrlPr>
                      </m:sSubPr>
                      <m:e>
                        <m:r>
                          <a:rPr lang="en-GB" i="1">
                            <a:latin typeface="Cambria Math" panose="02040503050406030204" pitchFamily="18" charset="0"/>
                          </a:rPr>
                          <m:t>𝐸𝐼</m:t>
                        </m:r>
                      </m:e>
                      <m:sub>
                        <m:r>
                          <a:rPr lang="en-GB" i="1">
                            <a:latin typeface="Cambria Math" panose="02040503050406030204" pitchFamily="18" charset="0"/>
                          </a:rPr>
                          <m:t>𝑖</m:t>
                        </m:r>
                      </m:sub>
                    </m:sSub>
                  </m:oMath>
                </a14:m>
                <a:r>
                  <a:rPr lang="en-GB" dirty="0"/>
                  <a:t> is average firm-level energy intensity; </a:t>
                </a:r>
              </a:p>
              <a:p>
                <a:pPr marL="0" indent="0">
                  <a:buNone/>
                </a:pPr>
                <a14:m>
                  <m:oMath xmlns:m="http://schemas.openxmlformats.org/officeDocument/2006/math">
                    <m:sSub>
                      <m:sSubPr>
                        <m:ctrlPr>
                          <a:rPr lang="it-IT" i="1">
                            <a:latin typeface="Cambria Math" panose="02040503050406030204" pitchFamily="18" charset="0"/>
                          </a:rPr>
                        </m:ctrlPr>
                      </m:sSubPr>
                      <m:e>
                        <m:r>
                          <a:rPr lang="en-GB" i="1">
                            <a:latin typeface="Cambria Math" panose="02040503050406030204" pitchFamily="18" charset="0"/>
                          </a:rPr>
                          <m:t>𝛿</m:t>
                        </m:r>
                      </m:e>
                      <m:sub>
                        <m:r>
                          <a:rPr lang="en-GB" i="1">
                            <a:latin typeface="Cambria Math" panose="02040503050406030204" pitchFamily="18" charset="0"/>
                          </a:rPr>
                          <m:t>𝑖</m:t>
                        </m:r>
                      </m:sub>
                    </m:sSub>
                    <m:r>
                      <a:rPr lang="en-GB" i="1">
                        <a:latin typeface="Cambria Math" panose="02040503050406030204" pitchFamily="18" charset="0"/>
                      </a:rPr>
                      <m:t>𝑡</m:t>
                    </m:r>
                  </m:oMath>
                </a14:m>
                <a:r>
                  <a:rPr lang="en-GB" dirty="0"/>
                  <a:t> are country-specific linear trends;</a:t>
                </a:r>
              </a:p>
              <a:p>
                <a:pPr marL="0" indent="0">
                  <a:buNone/>
                </a:pPr>
                <a14:m>
                  <m:oMath xmlns:m="http://schemas.openxmlformats.org/officeDocument/2006/math">
                    <m:sSubSup>
                      <m:sSubSupPr>
                        <m:ctrlPr>
                          <a:rPr lang="it-IT" i="1">
                            <a:latin typeface="Cambria Math" panose="02040503050406030204" pitchFamily="18" charset="0"/>
                          </a:rPr>
                        </m:ctrlPr>
                      </m:sSubSupPr>
                      <m:e>
                        <m:r>
                          <a:rPr lang="en-GB" i="1">
                            <a:latin typeface="Cambria Math" panose="02040503050406030204" pitchFamily="18" charset="0"/>
                          </a:rPr>
                          <m:t>𝜙</m:t>
                        </m:r>
                      </m:e>
                      <m:sub>
                        <m:r>
                          <a:rPr lang="en-GB" i="1">
                            <a:latin typeface="Cambria Math" panose="02040503050406030204" pitchFamily="18" charset="0"/>
                          </a:rPr>
                          <m:t>𝑖</m:t>
                        </m:r>
                      </m:sub>
                      <m:sup>
                        <m:r>
                          <a:rPr lang="en-GB" i="1">
                            <a:latin typeface="Cambria Math" panose="02040503050406030204" pitchFamily="18" charset="0"/>
                          </a:rPr>
                          <m:t>𝑓𝑜𝑟𝑒𝑖𝑔𝑛</m:t>
                        </m:r>
                      </m:sup>
                    </m:sSubSup>
                    <m:r>
                      <a:rPr lang="en-GB" i="1">
                        <a:latin typeface="Cambria Math" panose="02040503050406030204" pitchFamily="18" charset="0"/>
                      </a:rPr>
                      <m:t>𝑡</m:t>
                    </m:r>
                  </m:oMath>
                </a14:m>
                <a:r>
                  <a:rPr lang="en-GB" dirty="0"/>
                  <a:t> are trends specific for foreign-owned firms; </a:t>
                </a:r>
                <a14:m>
                  <m:oMath xmlns:m="http://schemas.openxmlformats.org/officeDocument/2006/math">
                    <m:sSub>
                      <m:sSubPr>
                        <m:ctrlPr>
                          <a:rPr lang="it-IT" i="1">
                            <a:latin typeface="Cambria Math" panose="02040503050406030204" pitchFamily="18" charset="0"/>
                          </a:rPr>
                        </m:ctrlPr>
                      </m:sSubPr>
                      <m:e>
                        <m:r>
                          <a:rPr lang="en-GB" i="1">
                            <a:latin typeface="Cambria Math" panose="02040503050406030204" pitchFamily="18" charset="0"/>
                          </a:rPr>
                          <m:t>𝜏</m:t>
                        </m:r>
                      </m:e>
                      <m:sub>
                        <m:r>
                          <a:rPr lang="en-GB" i="1">
                            <a:latin typeface="Cambria Math" panose="02040503050406030204" pitchFamily="18" charset="0"/>
                          </a:rPr>
                          <m:t>𝑡</m:t>
                        </m:r>
                      </m:sub>
                    </m:sSub>
                  </m:oMath>
                </a14:m>
                <a:r>
                  <a:rPr lang="en-GB" dirty="0"/>
                  <a:t> are time dummies. </a:t>
                </a:r>
                <a:endParaRPr lang="it-IT" dirty="0"/>
              </a:p>
              <a:p>
                <a:pPr marL="0" indent="0">
                  <a:buNone/>
                </a:pPr>
                <a:endParaRPr lang="en-US" dirty="0"/>
              </a:p>
              <a:p>
                <a:pPr marL="0" indent="0">
                  <a:buNone/>
                </a:pPr>
                <a:endParaRPr lang="en-GB" dirty="0"/>
              </a:p>
            </p:txBody>
          </p:sp>
        </mc:Choice>
        <mc:Fallback xmlns="">
          <p:sp>
            <p:nvSpPr>
              <p:cNvPr id="3" name="Segnaposto contenuto 2">
                <a:extLst>
                  <a:ext uri="{FF2B5EF4-FFF2-40B4-BE49-F238E27FC236}">
                    <a16:creationId xmlns:a16="http://schemas.microsoft.com/office/drawing/2014/main" id="{516DC991-29E6-FF4A-99B2-99F83CAD0958}"/>
                  </a:ext>
                </a:extLst>
              </p:cNvPr>
              <p:cNvSpPr>
                <a:spLocks noGrp="1" noRot="1" noChangeAspect="1" noMove="1" noResize="1" noEditPoints="1" noAdjustHandles="1" noChangeArrowheads="1" noChangeShapeType="1" noTextEdit="1"/>
              </p:cNvSpPr>
              <p:nvPr>
                <p:ph idx="1"/>
              </p:nvPr>
            </p:nvSpPr>
            <p:spPr>
              <a:xfrm>
                <a:off x="628650" y="2274569"/>
                <a:ext cx="8115300" cy="4331971"/>
              </a:xfrm>
              <a:blipFill>
                <a:blip r:embed="rId2"/>
                <a:stretch>
                  <a:fillRect l="-1563" t="-2339" r="-469" b="-2339"/>
                </a:stretch>
              </a:blipFill>
            </p:spPr>
            <p:txBody>
              <a:bodyPr/>
              <a:lstStyle/>
              <a:p>
                <a:r>
                  <a:rPr lang="en-GB">
                    <a:noFill/>
                  </a:rPr>
                  <a:t> </a:t>
                </a:r>
              </a:p>
            </p:txBody>
          </p:sp>
        </mc:Fallback>
      </mc:AlternateContent>
      <p:pic>
        <p:nvPicPr>
          <p:cNvPr id="9" name="Immagine 8">
            <a:extLst>
              <a:ext uri="{FF2B5EF4-FFF2-40B4-BE49-F238E27FC236}">
                <a16:creationId xmlns:a16="http://schemas.microsoft.com/office/drawing/2014/main" id="{34A54AE5-7631-6046-B562-2FA15617E1E8}"/>
              </a:ext>
            </a:extLst>
          </p:cNvPr>
          <p:cNvPicPr>
            <a:picLocks noChangeAspect="1"/>
          </p:cNvPicPr>
          <p:nvPr/>
        </p:nvPicPr>
        <p:blipFill rotWithShape="1">
          <a:blip r:embed="rId3"/>
          <a:srcRect l="2926" r="23982" b="42059"/>
          <a:stretch/>
        </p:blipFill>
        <p:spPr>
          <a:xfrm>
            <a:off x="457200" y="1554481"/>
            <a:ext cx="8346302" cy="662940"/>
          </a:xfrm>
          <a:prstGeom prst="rect">
            <a:avLst/>
          </a:prstGeom>
        </p:spPr>
      </p:pic>
    </p:spTree>
    <p:extLst>
      <p:ext uri="{BB962C8B-B14F-4D97-AF65-F5344CB8AC3E}">
        <p14:creationId xmlns:p14="http://schemas.microsoft.com/office/powerpoint/2010/main" val="173480479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794A2C65-FA23-E84E-B3BD-65B30B879A29}"/>
              </a:ext>
            </a:extLst>
          </p:cNvPr>
          <p:cNvSpPr>
            <a:spLocks noGrp="1"/>
          </p:cNvSpPr>
          <p:nvPr>
            <p:ph type="title"/>
          </p:nvPr>
        </p:nvSpPr>
        <p:spPr/>
        <p:txBody>
          <a:bodyPr/>
          <a:lstStyle/>
          <a:p>
            <a:r>
              <a:rPr lang="en-GB" b="1" i="1" dirty="0"/>
              <a:t>Econometric specification</a:t>
            </a:r>
            <a:endParaRPr lang="en-GB" dirty="0"/>
          </a:p>
        </p:txBody>
      </p:sp>
      <p:sp>
        <p:nvSpPr>
          <p:cNvPr id="3" name="Segnaposto contenuto 2">
            <a:extLst>
              <a:ext uri="{FF2B5EF4-FFF2-40B4-BE49-F238E27FC236}">
                <a16:creationId xmlns:a16="http://schemas.microsoft.com/office/drawing/2014/main" id="{9E451823-F771-4F4E-ADEC-2469C7EA7995}"/>
              </a:ext>
            </a:extLst>
          </p:cNvPr>
          <p:cNvSpPr>
            <a:spLocks noGrp="1"/>
          </p:cNvSpPr>
          <p:nvPr>
            <p:ph idx="1"/>
          </p:nvPr>
        </p:nvSpPr>
        <p:spPr>
          <a:xfrm>
            <a:off x="628650" y="1825624"/>
            <a:ext cx="8069580" cy="4826635"/>
          </a:xfrm>
        </p:spPr>
        <p:txBody>
          <a:bodyPr>
            <a:normAutofit/>
          </a:bodyPr>
          <a:lstStyle/>
          <a:p>
            <a:pPr marL="0" indent="0">
              <a:buNone/>
            </a:pPr>
            <a:r>
              <a:rPr lang="en-US" dirty="0"/>
              <a:t>We use average firm energy intensity (time invariant) to limit endogeneity concerns related to the endogenous response of firms in terms of reduction in energy intensity as a consequence of higher energy prices.</a:t>
            </a:r>
            <a:r>
              <a:rPr lang="it-IT" dirty="0"/>
              <a:t> </a:t>
            </a:r>
          </a:p>
          <a:p>
            <a:pPr marL="0" indent="0">
              <a:buNone/>
            </a:pPr>
            <a:endParaRPr lang="it-IT" dirty="0"/>
          </a:p>
          <a:p>
            <a:pPr marL="0" indent="0">
              <a:buNone/>
            </a:pPr>
            <a:endParaRPr lang="en-GB" dirty="0"/>
          </a:p>
        </p:txBody>
      </p:sp>
    </p:spTree>
    <p:extLst>
      <p:ext uri="{BB962C8B-B14F-4D97-AF65-F5344CB8AC3E}">
        <p14:creationId xmlns:p14="http://schemas.microsoft.com/office/powerpoint/2010/main" val="179868052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E0411F3F-C3C3-8B49-A507-4F7DC3FC3AD3}"/>
              </a:ext>
            </a:extLst>
          </p:cNvPr>
          <p:cNvSpPr>
            <a:spLocks noGrp="1"/>
          </p:cNvSpPr>
          <p:nvPr>
            <p:ph type="title"/>
          </p:nvPr>
        </p:nvSpPr>
        <p:spPr>
          <a:xfrm>
            <a:off x="430942" y="197708"/>
            <a:ext cx="7886700" cy="1325563"/>
          </a:xfrm>
        </p:spPr>
        <p:txBody>
          <a:bodyPr/>
          <a:lstStyle/>
          <a:p>
            <a:r>
              <a:rPr lang="en-GB" dirty="0"/>
              <a:t>Effects identification</a:t>
            </a:r>
          </a:p>
        </p:txBody>
      </p:sp>
      <p:sp>
        <p:nvSpPr>
          <p:cNvPr id="3" name="Segnaposto contenuto 2">
            <a:extLst>
              <a:ext uri="{FF2B5EF4-FFF2-40B4-BE49-F238E27FC236}">
                <a16:creationId xmlns:a16="http://schemas.microsoft.com/office/drawing/2014/main" id="{D3926CA3-20FD-C340-B4DB-65F6A6E360D6}"/>
              </a:ext>
            </a:extLst>
          </p:cNvPr>
          <p:cNvSpPr>
            <a:spLocks noGrp="1"/>
          </p:cNvSpPr>
          <p:nvPr>
            <p:ph idx="1"/>
          </p:nvPr>
        </p:nvSpPr>
        <p:spPr>
          <a:xfrm>
            <a:off x="345991" y="1631093"/>
            <a:ext cx="8452020" cy="5103341"/>
          </a:xfrm>
        </p:spPr>
        <p:txBody>
          <a:bodyPr>
            <a:normAutofit/>
          </a:bodyPr>
          <a:lstStyle/>
          <a:p>
            <a:pPr marL="0" indent="0">
              <a:buNone/>
            </a:pPr>
            <a:r>
              <a:rPr lang="en-GB" dirty="0"/>
              <a:t>However, to the extent that unobserved time-varying firm-level shocks could be correlated both with energy intensity and firm performances (e.g. hiring a new manager), this would generate biased estimates of our parameters of interest. </a:t>
            </a:r>
          </a:p>
          <a:p>
            <a:pPr marL="0" indent="0">
              <a:buNone/>
            </a:pPr>
            <a:r>
              <a:rPr lang="en-GB" dirty="0"/>
              <a:t>To address this concern, we also instrument the firm-level energy intensity variable with the average sector-country energy intensity. </a:t>
            </a:r>
            <a:endParaRPr lang="it-IT" dirty="0"/>
          </a:p>
          <a:p>
            <a:pPr marL="0" indent="0">
              <a:buNone/>
            </a:pPr>
            <a:endParaRPr lang="en-GB" dirty="0"/>
          </a:p>
        </p:txBody>
      </p:sp>
    </p:spTree>
    <p:extLst>
      <p:ext uri="{BB962C8B-B14F-4D97-AF65-F5344CB8AC3E}">
        <p14:creationId xmlns:p14="http://schemas.microsoft.com/office/powerpoint/2010/main" val="351342137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C68CE4A5-4615-1041-84BB-9D82807F9882}"/>
              </a:ext>
            </a:extLst>
          </p:cNvPr>
          <p:cNvSpPr>
            <a:spLocks noGrp="1"/>
          </p:cNvSpPr>
          <p:nvPr>
            <p:ph type="title"/>
          </p:nvPr>
        </p:nvSpPr>
        <p:spPr/>
        <p:txBody>
          <a:bodyPr/>
          <a:lstStyle/>
          <a:p>
            <a:r>
              <a:rPr lang="en-GB" dirty="0"/>
              <a:t>Descriptive statistics</a:t>
            </a:r>
          </a:p>
        </p:txBody>
      </p:sp>
      <p:graphicFrame>
        <p:nvGraphicFramePr>
          <p:cNvPr id="4" name="Tabella 3">
            <a:extLst>
              <a:ext uri="{FF2B5EF4-FFF2-40B4-BE49-F238E27FC236}">
                <a16:creationId xmlns:a16="http://schemas.microsoft.com/office/drawing/2014/main" id="{0872A5C3-4C80-4E44-A602-6A5BC1363DD8}"/>
              </a:ext>
            </a:extLst>
          </p:cNvPr>
          <p:cNvGraphicFramePr>
            <a:graphicFrameLocks noGrp="1"/>
          </p:cNvGraphicFramePr>
          <p:nvPr>
            <p:extLst>
              <p:ext uri="{D42A27DB-BD31-4B8C-83A1-F6EECF244321}">
                <p14:modId xmlns:p14="http://schemas.microsoft.com/office/powerpoint/2010/main" val="3133828362"/>
              </p:ext>
            </p:extLst>
          </p:nvPr>
        </p:nvGraphicFramePr>
        <p:xfrm>
          <a:off x="628650" y="1772444"/>
          <a:ext cx="7886700" cy="2182338"/>
        </p:xfrm>
        <a:graphic>
          <a:graphicData uri="http://schemas.openxmlformats.org/drawingml/2006/table">
            <a:tbl>
              <a:tblPr firstRow="1" firstCol="1" bandRow="1">
                <a:tableStyleId>{5940675A-B579-460E-94D1-54222C63F5DA}</a:tableStyleId>
              </a:tblPr>
              <a:tblGrid>
                <a:gridCol w="2652405">
                  <a:extLst>
                    <a:ext uri="{9D8B030D-6E8A-4147-A177-3AD203B41FA5}">
                      <a16:colId xmlns:a16="http://schemas.microsoft.com/office/drawing/2014/main" val="1927507918"/>
                    </a:ext>
                  </a:extLst>
                </a:gridCol>
                <a:gridCol w="1744765">
                  <a:extLst>
                    <a:ext uri="{9D8B030D-6E8A-4147-A177-3AD203B41FA5}">
                      <a16:colId xmlns:a16="http://schemas.microsoft.com/office/drawing/2014/main" val="842347958"/>
                    </a:ext>
                  </a:extLst>
                </a:gridCol>
                <a:gridCol w="1744765">
                  <a:extLst>
                    <a:ext uri="{9D8B030D-6E8A-4147-A177-3AD203B41FA5}">
                      <a16:colId xmlns:a16="http://schemas.microsoft.com/office/drawing/2014/main" val="1665953721"/>
                    </a:ext>
                  </a:extLst>
                </a:gridCol>
                <a:gridCol w="1744765">
                  <a:extLst>
                    <a:ext uri="{9D8B030D-6E8A-4147-A177-3AD203B41FA5}">
                      <a16:colId xmlns:a16="http://schemas.microsoft.com/office/drawing/2014/main" val="4132140542"/>
                    </a:ext>
                  </a:extLst>
                </a:gridCol>
              </a:tblGrid>
              <a:tr h="363723">
                <a:tc>
                  <a:txBody>
                    <a:bodyPr/>
                    <a:lstStyle/>
                    <a:p>
                      <a:pPr>
                        <a:lnSpc>
                          <a:spcPct val="107000"/>
                        </a:lnSpc>
                        <a:spcAft>
                          <a:spcPts val="0"/>
                        </a:spcAft>
                      </a:pPr>
                      <a:r>
                        <a:rPr lang="it-IT" sz="2000" b="1" kern="0" dirty="0" err="1">
                          <a:effectLst/>
                        </a:rPr>
                        <a:t>Variable</a:t>
                      </a:r>
                      <a:endParaRPr lang="it-IT" sz="2000" b="1"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b="1" kern="0" dirty="0" err="1">
                          <a:effectLst/>
                        </a:rPr>
                        <a:t>N</a:t>
                      </a:r>
                      <a:endParaRPr lang="it-IT" sz="2000" b="1"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b="1" kern="0">
                          <a:effectLst/>
                        </a:rPr>
                        <a:t>Mean</a:t>
                      </a:r>
                      <a:endParaRPr lang="it-IT" sz="2000" b="1"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b="1" kern="0" dirty="0">
                          <a:effectLst/>
                        </a:rPr>
                        <a:t>SD</a:t>
                      </a:r>
                      <a:endParaRPr lang="it-IT" sz="2000" b="1"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extLst>
                  <a:ext uri="{0D108BD9-81ED-4DB2-BD59-A6C34878D82A}">
                    <a16:rowId xmlns:a16="http://schemas.microsoft.com/office/drawing/2014/main" val="4150761953"/>
                  </a:ext>
                </a:extLst>
              </a:tr>
              <a:tr h="363723">
                <a:tc>
                  <a:txBody>
                    <a:bodyPr/>
                    <a:lstStyle/>
                    <a:p>
                      <a:pPr>
                        <a:lnSpc>
                          <a:spcPct val="107000"/>
                        </a:lnSpc>
                        <a:spcAft>
                          <a:spcPts val="0"/>
                        </a:spcAft>
                      </a:pPr>
                      <a:r>
                        <a:rPr lang="it-IT" sz="2000" kern="0" dirty="0">
                          <a:effectLst/>
                        </a:rPr>
                        <a:t>Log (tot </a:t>
                      </a:r>
                      <a:r>
                        <a:rPr lang="it-IT" sz="2000" kern="0" dirty="0" err="1">
                          <a:effectLst/>
                        </a:rPr>
                        <a:t>emp</a:t>
                      </a:r>
                      <a:r>
                        <a:rPr lang="it-IT" sz="2000" kern="0" dirty="0">
                          <a:effectLst/>
                        </a:rPr>
                        <a:t>)</a:t>
                      </a:r>
                      <a:endParaRPr lang="it-IT" sz="20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dirty="0">
                          <a:effectLst/>
                        </a:rPr>
                        <a:t>2,182</a:t>
                      </a:r>
                      <a:endParaRPr lang="it-IT" sz="20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dirty="0">
                          <a:effectLst/>
                        </a:rPr>
                        <a:t>3.664</a:t>
                      </a:r>
                      <a:endParaRPr lang="it-IT" sz="20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a:effectLst/>
                        </a:rPr>
                        <a:t>1.525</a:t>
                      </a:r>
                      <a:endParaRPr lang="it-IT" sz="20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extLst>
                  <a:ext uri="{0D108BD9-81ED-4DB2-BD59-A6C34878D82A}">
                    <a16:rowId xmlns:a16="http://schemas.microsoft.com/office/drawing/2014/main" val="1713256264"/>
                  </a:ext>
                </a:extLst>
              </a:tr>
              <a:tr h="363723">
                <a:tc>
                  <a:txBody>
                    <a:bodyPr/>
                    <a:lstStyle/>
                    <a:p>
                      <a:pPr>
                        <a:lnSpc>
                          <a:spcPct val="107000"/>
                        </a:lnSpc>
                        <a:spcAft>
                          <a:spcPts val="0"/>
                        </a:spcAft>
                      </a:pPr>
                      <a:r>
                        <a:rPr lang="it-IT" sz="2000" kern="0" dirty="0">
                          <a:effectLst/>
                        </a:rPr>
                        <a:t>Log (sales/</a:t>
                      </a:r>
                      <a:r>
                        <a:rPr lang="it-IT" sz="2000" kern="0" dirty="0" err="1">
                          <a:effectLst/>
                        </a:rPr>
                        <a:t>emp</a:t>
                      </a:r>
                      <a:r>
                        <a:rPr lang="it-IT" sz="2000" kern="0" dirty="0">
                          <a:effectLst/>
                        </a:rPr>
                        <a:t>)</a:t>
                      </a:r>
                      <a:endParaRPr lang="it-IT" sz="20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a:effectLst/>
                        </a:rPr>
                        <a:t>1,767</a:t>
                      </a:r>
                      <a:endParaRPr lang="it-IT" sz="20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dirty="0">
                          <a:effectLst/>
                        </a:rPr>
                        <a:t>11.011</a:t>
                      </a:r>
                      <a:endParaRPr lang="it-IT" sz="20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a:effectLst/>
                        </a:rPr>
                        <a:t>2.036</a:t>
                      </a:r>
                      <a:endParaRPr lang="it-IT" sz="20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extLst>
                  <a:ext uri="{0D108BD9-81ED-4DB2-BD59-A6C34878D82A}">
                    <a16:rowId xmlns:a16="http://schemas.microsoft.com/office/drawing/2014/main" val="4075880098"/>
                  </a:ext>
                </a:extLst>
              </a:tr>
              <a:tr h="363723">
                <a:tc>
                  <a:txBody>
                    <a:bodyPr/>
                    <a:lstStyle/>
                    <a:p>
                      <a:pPr>
                        <a:lnSpc>
                          <a:spcPct val="107000"/>
                        </a:lnSpc>
                        <a:spcAft>
                          <a:spcPts val="0"/>
                        </a:spcAft>
                      </a:pPr>
                      <a:r>
                        <a:rPr lang="it-IT" sz="2000" kern="0" dirty="0">
                          <a:effectLst/>
                        </a:rPr>
                        <a:t>Log (VA/</a:t>
                      </a:r>
                      <a:r>
                        <a:rPr lang="it-IT" sz="2000" kern="0" dirty="0" err="1">
                          <a:effectLst/>
                        </a:rPr>
                        <a:t>emp</a:t>
                      </a:r>
                      <a:r>
                        <a:rPr lang="it-IT" sz="2000" kern="0" dirty="0">
                          <a:effectLst/>
                        </a:rPr>
                        <a:t>)</a:t>
                      </a:r>
                      <a:endParaRPr lang="it-IT" sz="20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a:effectLst/>
                        </a:rPr>
                        <a:t>1108</a:t>
                      </a:r>
                      <a:endParaRPr lang="it-IT" sz="20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dirty="0">
                          <a:effectLst/>
                        </a:rPr>
                        <a:t>10.621</a:t>
                      </a:r>
                      <a:endParaRPr lang="it-IT" sz="20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a:effectLst/>
                        </a:rPr>
                        <a:t>1.919</a:t>
                      </a:r>
                      <a:endParaRPr lang="it-IT" sz="20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extLst>
                  <a:ext uri="{0D108BD9-81ED-4DB2-BD59-A6C34878D82A}">
                    <a16:rowId xmlns:a16="http://schemas.microsoft.com/office/drawing/2014/main" val="154618427"/>
                  </a:ext>
                </a:extLst>
              </a:tr>
              <a:tr h="363723">
                <a:tc>
                  <a:txBody>
                    <a:bodyPr/>
                    <a:lstStyle/>
                    <a:p>
                      <a:pPr>
                        <a:lnSpc>
                          <a:spcPct val="107000"/>
                        </a:lnSpc>
                        <a:spcAft>
                          <a:spcPts val="0"/>
                        </a:spcAft>
                      </a:pPr>
                      <a:r>
                        <a:rPr lang="it-IT" sz="2000" kern="0">
                          <a:effectLst/>
                        </a:rPr>
                        <a:t>ROS (return on sales)</a:t>
                      </a:r>
                      <a:endParaRPr lang="it-IT" sz="20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a:effectLst/>
                        </a:rPr>
                        <a:t>1,612</a:t>
                      </a:r>
                      <a:endParaRPr lang="it-IT" sz="20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dirty="0">
                          <a:effectLst/>
                        </a:rPr>
                        <a:t>0.426</a:t>
                      </a:r>
                      <a:endParaRPr lang="it-IT" sz="20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dirty="0">
                          <a:effectLst/>
                        </a:rPr>
                        <a:t>0.318</a:t>
                      </a:r>
                      <a:endParaRPr lang="it-IT" sz="20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extLst>
                  <a:ext uri="{0D108BD9-81ED-4DB2-BD59-A6C34878D82A}">
                    <a16:rowId xmlns:a16="http://schemas.microsoft.com/office/drawing/2014/main" val="1016350061"/>
                  </a:ext>
                </a:extLst>
              </a:tr>
              <a:tr h="363723">
                <a:tc>
                  <a:txBody>
                    <a:bodyPr/>
                    <a:lstStyle/>
                    <a:p>
                      <a:pPr>
                        <a:lnSpc>
                          <a:spcPct val="107000"/>
                        </a:lnSpc>
                        <a:spcAft>
                          <a:spcPts val="0"/>
                        </a:spcAft>
                      </a:pPr>
                      <a:r>
                        <a:rPr lang="it-IT" sz="2000" kern="0">
                          <a:effectLst/>
                        </a:rPr>
                        <a:t>Export share</a:t>
                      </a:r>
                      <a:endParaRPr lang="it-IT" sz="20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a:effectLst/>
                        </a:rPr>
                        <a:t>2,188</a:t>
                      </a:r>
                      <a:endParaRPr lang="it-IT" sz="20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a:effectLst/>
                        </a:rPr>
                        <a:t>0.115</a:t>
                      </a:r>
                      <a:endParaRPr lang="it-IT" sz="20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tc>
                  <a:txBody>
                    <a:bodyPr/>
                    <a:lstStyle/>
                    <a:p>
                      <a:pPr algn="ctr">
                        <a:lnSpc>
                          <a:spcPct val="107000"/>
                        </a:lnSpc>
                        <a:spcAft>
                          <a:spcPts val="0"/>
                        </a:spcAft>
                      </a:pPr>
                      <a:r>
                        <a:rPr lang="it-IT" sz="2000" kern="0" dirty="0">
                          <a:effectLst/>
                        </a:rPr>
                        <a:t>0.255</a:t>
                      </a:r>
                      <a:endParaRPr lang="it-IT" sz="20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b"/>
                </a:tc>
                <a:extLst>
                  <a:ext uri="{0D108BD9-81ED-4DB2-BD59-A6C34878D82A}">
                    <a16:rowId xmlns:a16="http://schemas.microsoft.com/office/drawing/2014/main" val="3335054583"/>
                  </a:ext>
                </a:extLst>
              </a:tr>
            </a:tbl>
          </a:graphicData>
        </a:graphic>
      </p:graphicFrame>
      <p:sp>
        <p:nvSpPr>
          <p:cNvPr id="5" name="Rettangolo 4">
            <a:extLst>
              <a:ext uri="{FF2B5EF4-FFF2-40B4-BE49-F238E27FC236}">
                <a16:creationId xmlns:a16="http://schemas.microsoft.com/office/drawing/2014/main" id="{4C07E885-1627-5849-8774-F9CB5E5534F7}"/>
              </a:ext>
            </a:extLst>
          </p:cNvPr>
          <p:cNvSpPr/>
          <p:nvPr/>
        </p:nvSpPr>
        <p:spPr>
          <a:xfrm>
            <a:off x="628650" y="4258283"/>
            <a:ext cx="7566660" cy="499304"/>
          </a:xfrm>
          <a:prstGeom prst="rect">
            <a:avLst/>
          </a:prstGeom>
        </p:spPr>
        <p:txBody>
          <a:bodyPr wrap="square">
            <a:spAutoFit/>
          </a:bodyPr>
          <a:lstStyle/>
          <a:p>
            <a:pPr algn="just">
              <a:lnSpc>
                <a:spcPct val="150000"/>
              </a:lnSpc>
              <a:spcAft>
                <a:spcPts val="600"/>
              </a:spcAft>
            </a:pPr>
            <a:r>
              <a:rPr lang="en-GB" sz="2000" kern="100" dirty="0">
                <a:solidFill>
                  <a:srgbClr val="404040"/>
                </a:solidFill>
                <a:latin typeface="Times New Roman" panose="02020603050405020304" pitchFamily="18" charset="0"/>
                <a:ea typeface="Times New Roman" panose="02020603050405020304" pitchFamily="18" charset="0"/>
                <a:cs typeface="Times New Roman" panose="02020603050405020304" pitchFamily="18" charset="0"/>
              </a:rPr>
              <a:t>Data coverage varies substantially across dependent variables</a:t>
            </a:r>
            <a:r>
              <a:rPr lang="en-GB" kern="100" dirty="0">
                <a:solidFill>
                  <a:srgbClr val="40404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it-IT" sz="11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41221500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8A6686DC-55C7-AC49-B559-3A5A26425F14}"/>
              </a:ext>
            </a:extLst>
          </p:cNvPr>
          <p:cNvSpPr>
            <a:spLocks noGrp="1"/>
          </p:cNvSpPr>
          <p:nvPr>
            <p:ph type="title"/>
          </p:nvPr>
        </p:nvSpPr>
        <p:spPr>
          <a:xfrm>
            <a:off x="948690" y="22226"/>
            <a:ext cx="7338060" cy="1325563"/>
          </a:xfrm>
        </p:spPr>
        <p:txBody>
          <a:bodyPr>
            <a:normAutofit/>
          </a:bodyPr>
          <a:lstStyle/>
          <a:p>
            <a:r>
              <a:rPr lang="en-GB" sz="4000" dirty="0"/>
              <a:t>Firms’ performance indicators over quintiles of the Energy Price index</a:t>
            </a:r>
            <a:r>
              <a:rPr lang="it-IT" sz="4000" dirty="0"/>
              <a:t> </a:t>
            </a:r>
            <a:endParaRPr lang="en-GB" sz="4000" dirty="0"/>
          </a:p>
        </p:txBody>
      </p:sp>
      <p:pic>
        <p:nvPicPr>
          <p:cNvPr id="4" name="Immagine 3">
            <a:extLst>
              <a:ext uri="{FF2B5EF4-FFF2-40B4-BE49-F238E27FC236}">
                <a16:creationId xmlns:a16="http://schemas.microsoft.com/office/drawing/2014/main" id="{B54E5FC3-1FAC-8249-A292-8B01E4E65A7D}"/>
              </a:ext>
            </a:extLst>
          </p:cNvPr>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034415" y="1325880"/>
            <a:ext cx="7075170" cy="5452110"/>
          </a:xfrm>
          <a:prstGeom prst="rect">
            <a:avLst/>
          </a:prstGeom>
          <a:noFill/>
          <a:ln>
            <a:noFill/>
          </a:ln>
        </p:spPr>
      </p:pic>
    </p:spTree>
    <p:extLst>
      <p:ext uri="{BB962C8B-B14F-4D97-AF65-F5344CB8AC3E}">
        <p14:creationId xmlns:p14="http://schemas.microsoft.com/office/powerpoint/2010/main" val="415459005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32CCA493-4614-884A-B68D-D5DB5A19B371}"/>
              </a:ext>
            </a:extLst>
          </p:cNvPr>
          <p:cNvSpPr>
            <a:spLocks noGrp="1"/>
          </p:cNvSpPr>
          <p:nvPr>
            <p:ph type="title"/>
          </p:nvPr>
        </p:nvSpPr>
        <p:spPr>
          <a:xfrm>
            <a:off x="628650" y="147956"/>
            <a:ext cx="7886700" cy="1325563"/>
          </a:xfrm>
        </p:spPr>
        <p:txBody>
          <a:bodyPr>
            <a:normAutofit fontScale="90000"/>
          </a:bodyPr>
          <a:lstStyle/>
          <a:p>
            <a:r>
              <a:rPr lang="en-GB" dirty="0"/>
              <a:t>Firms’ performance indicators over quintiles of firm’s energy intensity</a:t>
            </a:r>
          </a:p>
        </p:txBody>
      </p:sp>
      <p:pic>
        <p:nvPicPr>
          <p:cNvPr id="4" name="Immagine 3">
            <a:extLst>
              <a:ext uri="{FF2B5EF4-FFF2-40B4-BE49-F238E27FC236}">
                <a16:creationId xmlns:a16="http://schemas.microsoft.com/office/drawing/2014/main" id="{9684625F-630F-0845-BC47-21432017DC4C}"/>
              </a:ext>
            </a:extLst>
          </p:cNvPr>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640080" y="1445260"/>
            <a:ext cx="7680960" cy="5126990"/>
          </a:xfrm>
          <a:prstGeom prst="rect">
            <a:avLst/>
          </a:prstGeom>
          <a:noFill/>
          <a:ln>
            <a:noFill/>
          </a:ln>
        </p:spPr>
      </p:pic>
    </p:spTree>
    <p:extLst>
      <p:ext uri="{BB962C8B-B14F-4D97-AF65-F5344CB8AC3E}">
        <p14:creationId xmlns:p14="http://schemas.microsoft.com/office/powerpoint/2010/main" val="334448425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A3B3DDBC-64A8-3F4F-BC1D-E365CD402E0C}"/>
              </a:ext>
            </a:extLst>
          </p:cNvPr>
          <p:cNvSpPr>
            <a:spLocks noGrp="1"/>
          </p:cNvSpPr>
          <p:nvPr>
            <p:ph type="title"/>
          </p:nvPr>
        </p:nvSpPr>
        <p:spPr>
          <a:xfrm>
            <a:off x="194310" y="211080"/>
            <a:ext cx="8709659" cy="1103370"/>
          </a:xfrm>
        </p:spPr>
        <p:txBody>
          <a:bodyPr vert="horz" lIns="91440" tIns="45720" rIns="91440" bIns="45720" rtlCol="0" anchor="b">
            <a:normAutofit/>
          </a:bodyPr>
          <a:lstStyle/>
          <a:p>
            <a:pPr algn="ctr"/>
            <a:r>
              <a:rPr lang="en-GB" sz="3200" dirty="0"/>
              <a:t>Baseline specification with fixed effect (Firm-FE; time FE and trends) </a:t>
            </a:r>
            <a:endParaRPr lang="en-US" sz="3200" kern="1200" dirty="0">
              <a:solidFill>
                <a:schemeClr val="tx1"/>
              </a:solidFill>
              <a:latin typeface="+mj-lt"/>
              <a:ea typeface="+mj-ea"/>
              <a:cs typeface="+mj-cs"/>
            </a:endParaRPr>
          </a:p>
        </p:txBody>
      </p:sp>
      <p:graphicFrame>
        <p:nvGraphicFramePr>
          <p:cNvPr id="4" name="Tabella 3">
            <a:extLst>
              <a:ext uri="{FF2B5EF4-FFF2-40B4-BE49-F238E27FC236}">
                <a16:creationId xmlns:a16="http://schemas.microsoft.com/office/drawing/2014/main" id="{2F1BAC09-73F2-674F-9197-EE897C591AEC}"/>
              </a:ext>
            </a:extLst>
          </p:cNvPr>
          <p:cNvGraphicFramePr>
            <a:graphicFrameLocks noGrp="1"/>
          </p:cNvGraphicFramePr>
          <p:nvPr>
            <p:extLst>
              <p:ext uri="{D42A27DB-BD31-4B8C-83A1-F6EECF244321}">
                <p14:modId xmlns:p14="http://schemas.microsoft.com/office/powerpoint/2010/main" val="3725299378"/>
              </p:ext>
            </p:extLst>
          </p:nvPr>
        </p:nvGraphicFramePr>
        <p:xfrm>
          <a:off x="241884" y="2038248"/>
          <a:ext cx="8679695" cy="4206546"/>
        </p:xfrm>
        <a:graphic>
          <a:graphicData uri="http://schemas.openxmlformats.org/drawingml/2006/table">
            <a:tbl>
              <a:tblPr firstRow="1" firstCol="1" bandRow="1">
                <a:tableStyleId>{9D7B26C5-4107-4FEC-AEDC-1716B250A1EF}</a:tableStyleId>
              </a:tblPr>
              <a:tblGrid>
                <a:gridCol w="2816622">
                  <a:extLst>
                    <a:ext uri="{9D8B030D-6E8A-4147-A177-3AD203B41FA5}">
                      <a16:colId xmlns:a16="http://schemas.microsoft.com/office/drawing/2014/main" val="1554560286"/>
                    </a:ext>
                  </a:extLst>
                </a:gridCol>
                <a:gridCol w="1148941">
                  <a:extLst>
                    <a:ext uri="{9D8B030D-6E8A-4147-A177-3AD203B41FA5}">
                      <a16:colId xmlns:a16="http://schemas.microsoft.com/office/drawing/2014/main" val="4062850945"/>
                    </a:ext>
                  </a:extLst>
                </a:gridCol>
                <a:gridCol w="1356606">
                  <a:extLst>
                    <a:ext uri="{9D8B030D-6E8A-4147-A177-3AD203B41FA5}">
                      <a16:colId xmlns:a16="http://schemas.microsoft.com/office/drawing/2014/main" val="2500786221"/>
                    </a:ext>
                  </a:extLst>
                </a:gridCol>
                <a:gridCol w="1187084">
                  <a:extLst>
                    <a:ext uri="{9D8B030D-6E8A-4147-A177-3AD203B41FA5}">
                      <a16:colId xmlns:a16="http://schemas.microsoft.com/office/drawing/2014/main" val="2111825072"/>
                    </a:ext>
                  </a:extLst>
                </a:gridCol>
                <a:gridCol w="996370">
                  <a:extLst>
                    <a:ext uri="{9D8B030D-6E8A-4147-A177-3AD203B41FA5}">
                      <a16:colId xmlns:a16="http://schemas.microsoft.com/office/drawing/2014/main" val="1257789691"/>
                    </a:ext>
                  </a:extLst>
                </a:gridCol>
                <a:gridCol w="1174072">
                  <a:extLst>
                    <a:ext uri="{9D8B030D-6E8A-4147-A177-3AD203B41FA5}">
                      <a16:colId xmlns:a16="http://schemas.microsoft.com/office/drawing/2014/main" val="1249278101"/>
                    </a:ext>
                  </a:extLst>
                </a:gridCol>
              </a:tblGrid>
              <a:tr h="542238">
                <a:tc>
                  <a:txBody>
                    <a:bodyPr/>
                    <a:lstStyle/>
                    <a:p>
                      <a:pPr>
                        <a:lnSpc>
                          <a:spcPct val="107000"/>
                        </a:lnSpc>
                        <a:spcAft>
                          <a:spcPts val="0"/>
                        </a:spcAft>
                      </a:pPr>
                      <a:r>
                        <a:rPr lang="it-IT" sz="1600" b="0" kern="0" dirty="0">
                          <a:effectLst/>
                        </a:rPr>
                        <a:t> </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dirty="0">
                          <a:effectLst/>
                        </a:rPr>
                        <a:t>log(tot </a:t>
                      </a:r>
                      <a:r>
                        <a:rPr lang="it-IT" sz="1600" b="0" kern="0" dirty="0" err="1">
                          <a:effectLst/>
                        </a:rPr>
                        <a:t>emp</a:t>
                      </a:r>
                      <a:r>
                        <a:rPr lang="it-IT" sz="1600" b="0" kern="0" dirty="0">
                          <a:effectLst/>
                        </a:rPr>
                        <a:t>)</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dirty="0">
                          <a:effectLst/>
                        </a:rPr>
                        <a:t>log(sales/</a:t>
                      </a:r>
                      <a:r>
                        <a:rPr lang="it-IT" sz="1600" b="0" kern="0" dirty="0" err="1">
                          <a:effectLst/>
                        </a:rPr>
                        <a:t>emp</a:t>
                      </a:r>
                      <a:r>
                        <a:rPr lang="it-IT" sz="1600" b="0" kern="0" dirty="0">
                          <a:effectLst/>
                        </a:rPr>
                        <a:t>)</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dirty="0">
                          <a:effectLst/>
                        </a:rPr>
                        <a:t>log(VA/</a:t>
                      </a:r>
                      <a:r>
                        <a:rPr lang="it-IT" sz="1600" b="0" kern="0" dirty="0" err="1">
                          <a:effectLst/>
                        </a:rPr>
                        <a:t>emp</a:t>
                      </a:r>
                      <a:r>
                        <a:rPr lang="it-IT" sz="1600" b="0" kern="0" dirty="0">
                          <a:effectLst/>
                        </a:rPr>
                        <a:t>)</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dirty="0">
                          <a:effectLst/>
                        </a:rPr>
                        <a:t>Return on sales</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dirty="0">
                          <a:effectLst/>
                        </a:rPr>
                        <a:t>Export share</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extLst>
                  <a:ext uri="{0D108BD9-81ED-4DB2-BD59-A6C34878D82A}">
                    <a16:rowId xmlns:a16="http://schemas.microsoft.com/office/drawing/2014/main" val="2507912870"/>
                  </a:ext>
                </a:extLst>
              </a:tr>
              <a:tr h="286735">
                <a:tc>
                  <a:txBody>
                    <a:bodyPr/>
                    <a:lstStyle/>
                    <a:p>
                      <a:pPr>
                        <a:lnSpc>
                          <a:spcPct val="107000"/>
                        </a:lnSpc>
                        <a:spcAft>
                          <a:spcPts val="0"/>
                        </a:spcAft>
                      </a:pPr>
                      <a:r>
                        <a:rPr lang="it-IT" sz="1600" b="0" kern="0" dirty="0">
                          <a:effectLst/>
                        </a:rPr>
                        <a:t>log(</a:t>
                      </a:r>
                      <a:r>
                        <a:rPr lang="it-IT" sz="1600" b="0" kern="0" dirty="0" err="1">
                          <a:effectLst/>
                        </a:rPr>
                        <a:t>ener</a:t>
                      </a:r>
                      <a:r>
                        <a:rPr lang="it-IT" sz="1600" b="0" kern="0" dirty="0">
                          <a:effectLst/>
                        </a:rPr>
                        <a:t> </a:t>
                      </a:r>
                      <a:r>
                        <a:rPr lang="it-IT" sz="1600" b="0" kern="0" dirty="0" err="1">
                          <a:effectLst/>
                        </a:rPr>
                        <a:t>price</a:t>
                      </a:r>
                      <a:r>
                        <a:rPr lang="it-IT" sz="1600" b="0" kern="0" dirty="0">
                          <a:effectLst/>
                        </a:rPr>
                        <a:t>)</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dirty="0">
                          <a:effectLst/>
                        </a:rPr>
                        <a:t>0.00508</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0.673</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1.106</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0.185*</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0.0649</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extLst>
                  <a:ext uri="{0D108BD9-81ED-4DB2-BD59-A6C34878D82A}">
                    <a16:rowId xmlns:a16="http://schemas.microsoft.com/office/drawing/2014/main" val="1759727422"/>
                  </a:ext>
                </a:extLst>
              </a:tr>
              <a:tr h="286735">
                <a:tc>
                  <a:txBody>
                    <a:bodyPr/>
                    <a:lstStyle/>
                    <a:p>
                      <a:pPr>
                        <a:lnSpc>
                          <a:spcPct val="107000"/>
                        </a:lnSpc>
                      </a:pPr>
                      <a:endParaRPr lang="it-IT" sz="1600" b="0">
                        <a:effectLst/>
                        <a:latin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a:effectLst/>
                        </a:rPr>
                        <a:t>(0.207)</a:t>
                      </a:r>
                      <a:endParaRPr lang="it-IT" sz="14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dirty="0">
                          <a:effectLst/>
                        </a:rPr>
                        <a:t>(0.434)</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(0.709)</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(0.106)</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(0.0459)</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extLst>
                  <a:ext uri="{0D108BD9-81ED-4DB2-BD59-A6C34878D82A}">
                    <a16:rowId xmlns:a16="http://schemas.microsoft.com/office/drawing/2014/main" val="1332729150"/>
                  </a:ext>
                </a:extLst>
              </a:tr>
              <a:tr h="286735">
                <a:tc>
                  <a:txBody>
                    <a:bodyPr/>
                    <a:lstStyle/>
                    <a:p>
                      <a:pPr>
                        <a:lnSpc>
                          <a:spcPct val="107000"/>
                        </a:lnSpc>
                        <a:spcAft>
                          <a:spcPts val="0"/>
                        </a:spcAft>
                      </a:pPr>
                      <a:r>
                        <a:rPr lang="en-GB" sz="1600" b="0" kern="0" dirty="0">
                          <a:effectLst/>
                        </a:rPr>
                        <a:t>log(</a:t>
                      </a:r>
                      <a:r>
                        <a:rPr lang="en-GB" sz="1600" b="0" kern="0" dirty="0" err="1">
                          <a:effectLst/>
                        </a:rPr>
                        <a:t>ener</a:t>
                      </a:r>
                      <a:r>
                        <a:rPr lang="en-GB" sz="1600" b="0" kern="0" dirty="0">
                          <a:effectLst/>
                        </a:rPr>
                        <a:t> price) x energy exp share</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dirty="0">
                          <a:effectLst/>
                        </a:rPr>
                        <a:t>-1.753</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-12.93*</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-20.12**</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-1.540**</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-0.776</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extLst>
                  <a:ext uri="{0D108BD9-81ED-4DB2-BD59-A6C34878D82A}">
                    <a16:rowId xmlns:a16="http://schemas.microsoft.com/office/drawing/2014/main" val="2262312149"/>
                  </a:ext>
                </a:extLst>
              </a:tr>
              <a:tr h="286735">
                <a:tc>
                  <a:txBody>
                    <a:bodyPr/>
                    <a:lstStyle/>
                    <a:p>
                      <a:pPr>
                        <a:lnSpc>
                          <a:spcPct val="107000"/>
                        </a:lnSpc>
                        <a:spcAft>
                          <a:spcPts val="0"/>
                        </a:spcAft>
                      </a:pPr>
                      <a:r>
                        <a:rPr lang="it-IT" sz="1600" b="0" kern="0">
                          <a:effectLst/>
                        </a:rPr>
                        <a:t> </a:t>
                      </a:r>
                      <a:endParaRPr lang="it-IT" sz="14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a:effectLst/>
                        </a:rPr>
                        <a:t>(1.533)</a:t>
                      </a:r>
                      <a:endParaRPr lang="it-IT" sz="14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dirty="0">
                          <a:effectLst/>
                        </a:rPr>
                        <a:t>(7.298)</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(9.435)</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(0.745)</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(0.473)</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extLst>
                  <a:ext uri="{0D108BD9-81ED-4DB2-BD59-A6C34878D82A}">
                    <a16:rowId xmlns:a16="http://schemas.microsoft.com/office/drawing/2014/main" val="484866206"/>
                  </a:ext>
                </a:extLst>
              </a:tr>
              <a:tr h="286735">
                <a:tc>
                  <a:txBody>
                    <a:bodyPr/>
                    <a:lstStyle/>
                    <a:p>
                      <a:pPr>
                        <a:lnSpc>
                          <a:spcPct val="107000"/>
                        </a:lnSpc>
                        <a:spcAft>
                          <a:spcPts val="0"/>
                        </a:spcAft>
                      </a:pPr>
                      <a:r>
                        <a:rPr lang="it-IT" sz="1600" b="0" kern="0">
                          <a:effectLst/>
                        </a:rPr>
                        <a:t>R sq</a:t>
                      </a:r>
                      <a:endParaRPr lang="it-IT" sz="14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dirty="0">
                          <a:effectLst/>
                        </a:rPr>
                        <a:t>0.0651</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0.177</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0.135</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0.326</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0.0384</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extLst>
                  <a:ext uri="{0D108BD9-81ED-4DB2-BD59-A6C34878D82A}">
                    <a16:rowId xmlns:a16="http://schemas.microsoft.com/office/drawing/2014/main" val="535522001"/>
                  </a:ext>
                </a:extLst>
              </a:tr>
              <a:tr h="286735">
                <a:tc>
                  <a:txBody>
                    <a:bodyPr/>
                    <a:lstStyle/>
                    <a:p>
                      <a:pPr>
                        <a:lnSpc>
                          <a:spcPct val="107000"/>
                        </a:lnSpc>
                        <a:spcAft>
                          <a:spcPts val="0"/>
                        </a:spcAft>
                      </a:pPr>
                      <a:r>
                        <a:rPr lang="it-IT" sz="1600" b="0" kern="0" dirty="0" err="1">
                          <a:effectLst/>
                        </a:rPr>
                        <a:t>N</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b="0" kern="0">
                          <a:effectLst/>
                        </a:rPr>
                        <a:t>2182</a:t>
                      </a:r>
                      <a:endParaRPr lang="it-IT" sz="14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kern="0">
                          <a:effectLst/>
                        </a:rPr>
                        <a:t>1767</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kern="0">
                          <a:effectLst/>
                        </a:rPr>
                        <a:t>1108</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kern="0">
                          <a:effectLst/>
                        </a:rPr>
                        <a:t>1612</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kern="0">
                          <a:effectLst/>
                        </a:rPr>
                        <a:t>2188</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835086111"/>
                  </a:ext>
                </a:extLst>
              </a:tr>
              <a:tr h="286735">
                <a:tc>
                  <a:txBody>
                    <a:bodyPr/>
                    <a:lstStyle/>
                    <a:p>
                      <a:pPr>
                        <a:lnSpc>
                          <a:spcPct val="107000"/>
                        </a:lnSpc>
                        <a:spcAft>
                          <a:spcPts val="0"/>
                        </a:spcAft>
                      </a:pPr>
                      <a:r>
                        <a:rPr lang="en-GB" sz="1600" b="0" kern="0" dirty="0">
                          <a:effectLst/>
                        </a:rPr>
                        <a:t>Net effect: 10th percentile of EI</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T w="12700" cap="flat" cmpd="sng" algn="ctr">
                      <a:solidFill>
                        <a:schemeClr val="tx1"/>
                      </a:solidFill>
                      <a:prstDash val="solid"/>
                      <a:round/>
                      <a:headEnd type="none" w="med" len="med"/>
                      <a:tailEnd type="none" w="med" len="med"/>
                    </a:lnT>
                  </a:tcPr>
                </a:tc>
                <a:tc>
                  <a:txBody>
                    <a:bodyPr/>
                    <a:lstStyle/>
                    <a:p>
                      <a:pPr algn="ctr">
                        <a:lnSpc>
                          <a:spcPct val="107000"/>
                        </a:lnSpc>
                        <a:spcAft>
                          <a:spcPts val="0"/>
                        </a:spcAft>
                      </a:pPr>
                      <a:r>
                        <a:rPr lang="it-IT" sz="1600" b="0" kern="0" dirty="0">
                          <a:effectLst/>
                        </a:rPr>
                        <a:t>-0.00357</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T w="12700" cap="flat" cmpd="sng" algn="ctr">
                      <a:solidFill>
                        <a:schemeClr val="tx1"/>
                      </a:solidFill>
                      <a:prstDash val="solid"/>
                      <a:round/>
                      <a:headEnd type="none" w="med" len="med"/>
                      <a:tailEnd type="none" w="med" len="med"/>
                    </a:lnT>
                  </a:tcPr>
                </a:tc>
                <a:tc>
                  <a:txBody>
                    <a:bodyPr/>
                    <a:lstStyle/>
                    <a:p>
                      <a:pPr algn="ctr">
                        <a:lnSpc>
                          <a:spcPct val="107000"/>
                        </a:lnSpc>
                        <a:spcAft>
                          <a:spcPts val="0"/>
                        </a:spcAft>
                      </a:pPr>
                      <a:r>
                        <a:rPr lang="it-IT" sz="1600" kern="0" dirty="0">
                          <a:effectLst/>
                        </a:rPr>
                        <a:t>0.595</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T w="12700" cap="flat" cmpd="sng" algn="ctr">
                      <a:solidFill>
                        <a:schemeClr val="tx1"/>
                      </a:solidFill>
                      <a:prstDash val="solid"/>
                      <a:round/>
                      <a:headEnd type="none" w="med" len="med"/>
                      <a:tailEnd type="none" w="med" len="med"/>
                    </a:lnT>
                  </a:tcPr>
                </a:tc>
                <a:tc>
                  <a:txBody>
                    <a:bodyPr/>
                    <a:lstStyle/>
                    <a:p>
                      <a:pPr algn="ctr">
                        <a:lnSpc>
                          <a:spcPct val="107000"/>
                        </a:lnSpc>
                        <a:spcAft>
                          <a:spcPts val="0"/>
                        </a:spcAft>
                      </a:pPr>
                      <a:r>
                        <a:rPr lang="it-IT" sz="1600" kern="0" dirty="0">
                          <a:effectLst/>
                        </a:rPr>
                        <a:t>0.963</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T w="12700" cap="flat" cmpd="sng" algn="ctr">
                      <a:solidFill>
                        <a:schemeClr val="tx1"/>
                      </a:solidFill>
                      <a:prstDash val="solid"/>
                      <a:round/>
                      <a:headEnd type="none" w="med" len="med"/>
                      <a:tailEnd type="none" w="med" len="med"/>
                    </a:lnT>
                  </a:tcPr>
                </a:tc>
                <a:tc>
                  <a:txBody>
                    <a:bodyPr/>
                    <a:lstStyle/>
                    <a:p>
                      <a:pPr algn="ctr">
                        <a:lnSpc>
                          <a:spcPct val="107000"/>
                        </a:lnSpc>
                        <a:spcAft>
                          <a:spcPts val="0"/>
                        </a:spcAft>
                      </a:pPr>
                      <a:r>
                        <a:rPr lang="it-IT" sz="1600" kern="0" dirty="0">
                          <a:effectLst/>
                        </a:rPr>
                        <a:t>0.174*</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T w="12700" cap="flat" cmpd="sng" algn="ctr">
                      <a:solidFill>
                        <a:schemeClr val="tx1"/>
                      </a:solidFill>
                      <a:prstDash val="solid"/>
                      <a:round/>
                      <a:headEnd type="none" w="med" len="med"/>
                      <a:tailEnd type="none" w="med" len="med"/>
                    </a:lnT>
                  </a:tcPr>
                </a:tc>
                <a:tc>
                  <a:txBody>
                    <a:bodyPr/>
                    <a:lstStyle/>
                    <a:p>
                      <a:pPr algn="ctr">
                        <a:lnSpc>
                          <a:spcPct val="107000"/>
                        </a:lnSpc>
                        <a:spcAft>
                          <a:spcPts val="0"/>
                        </a:spcAft>
                      </a:pPr>
                      <a:r>
                        <a:rPr lang="it-IT" sz="1600" kern="0" dirty="0">
                          <a:effectLst/>
                        </a:rPr>
                        <a:t>0.0612</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141867408"/>
                  </a:ext>
                </a:extLst>
              </a:tr>
              <a:tr h="286735">
                <a:tc>
                  <a:txBody>
                    <a:bodyPr/>
                    <a:lstStyle/>
                    <a:p>
                      <a:pPr>
                        <a:lnSpc>
                          <a:spcPct val="107000"/>
                        </a:lnSpc>
                      </a:pPr>
                      <a:endParaRPr lang="it-IT" sz="1600" b="0" dirty="0">
                        <a:effectLst/>
                        <a:latin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dirty="0">
                          <a:effectLst/>
                        </a:rPr>
                        <a:t>(0.205)</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dirty="0">
                          <a:effectLst/>
                        </a:rPr>
                        <a:t>(0.400)</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(0.668)</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(0.102)</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(0.045)</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extLst>
                  <a:ext uri="{0D108BD9-81ED-4DB2-BD59-A6C34878D82A}">
                    <a16:rowId xmlns:a16="http://schemas.microsoft.com/office/drawing/2014/main" val="637900605"/>
                  </a:ext>
                </a:extLst>
              </a:tr>
              <a:tr h="286735">
                <a:tc>
                  <a:txBody>
                    <a:bodyPr/>
                    <a:lstStyle/>
                    <a:p>
                      <a:pPr>
                        <a:lnSpc>
                          <a:spcPct val="107000"/>
                        </a:lnSpc>
                        <a:spcAft>
                          <a:spcPts val="0"/>
                        </a:spcAft>
                      </a:pPr>
                      <a:r>
                        <a:rPr lang="en-GB" sz="1600" b="0" kern="0">
                          <a:effectLst/>
                        </a:rPr>
                        <a:t>Net effect: median of EI</a:t>
                      </a:r>
                      <a:endParaRPr lang="it-IT" sz="14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a:effectLst/>
                        </a:rPr>
                        <a:t>-0.0405</a:t>
                      </a:r>
                      <a:endParaRPr lang="it-IT" sz="14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0.333</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0.569</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0.144</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0.0449</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extLst>
                  <a:ext uri="{0D108BD9-81ED-4DB2-BD59-A6C34878D82A}">
                    <a16:rowId xmlns:a16="http://schemas.microsoft.com/office/drawing/2014/main" val="433124601"/>
                  </a:ext>
                </a:extLst>
              </a:tr>
              <a:tr h="286735">
                <a:tc>
                  <a:txBody>
                    <a:bodyPr/>
                    <a:lstStyle/>
                    <a:p>
                      <a:pPr>
                        <a:lnSpc>
                          <a:spcPct val="107000"/>
                        </a:lnSpc>
                      </a:pPr>
                      <a:endParaRPr lang="it-IT" sz="1600" b="0">
                        <a:effectLst/>
                        <a:latin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a:effectLst/>
                        </a:rPr>
                        <a:t>(0.198)</a:t>
                      </a:r>
                      <a:endParaRPr lang="it-IT" sz="14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(0.307)</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(0.579)</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(0.094)</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(0.041)</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extLst>
                  <a:ext uri="{0D108BD9-81ED-4DB2-BD59-A6C34878D82A}">
                    <a16:rowId xmlns:a16="http://schemas.microsoft.com/office/drawing/2014/main" val="466738668"/>
                  </a:ext>
                </a:extLst>
              </a:tr>
              <a:tr h="286735">
                <a:tc>
                  <a:txBody>
                    <a:bodyPr/>
                    <a:lstStyle/>
                    <a:p>
                      <a:pPr>
                        <a:lnSpc>
                          <a:spcPct val="107000"/>
                        </a:lnSpc>
                        <a:spcAft>
                          <a:spcPts val="0"/>
                        </a:spcAft>
                      </a:pPr>
                      <a:r>
                        <a:rPr lang="en-GB" sz="1600" b="0" kern="0">
                          <a:effectLst/>
                        </a:rPr>
                        <a:t>Net effect: 90th percentile of EI</a:t>
                      </a:r>
                      <a:endParaRPr lang="it-IT" sz="14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b="0" kern="0" dirty="0">
                          <a:effectLst/>
                        </a:rPr>
                        <a:t>-0.168</a:t>
                      </a:r>
                      <a:endParaRPr lang="it-IT" sz="14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-0.540</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-0.767</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0.0415</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tc>
                  <a:txBody>
                    <a:bodyPr/>
                    <a:lstStyle/>
                    <a:p>
                      <a:pPr algn="ctr">
                        <a:lnSpc>
                          <a:spcPct val="107000"/>
                        </a:lnSpc>
                        <a:spcAft>
                          <a:spcPts val="0"/>
                        </a:spcAft>
                      </a:pPr>
                      <a:r>
                        <a:rPr lang="it-IT" sz="1600" kern="0">
                          <a:effectLst/>
                        </a:rPr>
                        <a:t>-0.0119</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tc>
                <a:extLst>
                  <a:ext uri="{0D108BD9-81ED-4DB2-BD59-A6C34878D82A}">
                    <a16:rowId xmlns:a16="http://schemas.microsoft.com/office/drawing/2014/main" val="3879443081"/>
                  </a:ext>
                </a:extLst>
              </a:tr>
              <a:tr h="286735">
                <a:tc>
                  <a:txBody>
                    <a:bodyPr/>
                    <a:lstStyle/>
                    <a:p>
                      <a:pPr>
                        <a:lnSpc>
                          <a:spcPct val="107000"/>
                        </a:lnSpc>
                        <a:spcAft>
                          <a:spcPts val="0"/>
                        </a:spcAft>
                      </a:pPr>
                      <a:r>
                        <a:rPr lang="it-IT" sz="1600" kern="0" dirty="0">
                          <a:effectLst/>
                        </a:rPr>
                        <a:t> </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kern="0" dirty="0">
                          <a:effectLst/>
                        </a:rPr>
                        <a:t>(0.216)</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kern="0" dirty="0">
                          <a:effectLst/>
                        </a:rPr>
                        <a:t>(0.437)</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kern="0" dirty="0">
                          <a:effectLst/>
                        </a:rPr>
                        <a:t>(0.684)</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kern="0" dirty="0">
                          <a:effectLst/>
                        </a:rPr>
                        <a:t>(0.081)</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kern="0" dirty="0">
                          <a:effectLst/>
                        </a:rPr>
                        <a:t>(0.047)</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53727" marR="53727" marT="0" marB="0" anchor="ctr">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30729175"/>
                  </a:ext>
                </a:extLst>
              </a:tr>
            </a:tbl>
          </a:graphicData>
        </a:graphic>
      </p:graphicFrame>
    </p:spTree>
    <p:extLst>
      <p:ext uri="{BB962C8B-B14F-4D97-AF65-F5344CB8AC3E}">
        <p14:creationId xmlns:p14="http://schemas.microsoft.com/office/powerpoint/2010/main" val="14799909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FFCDB5D0-23C8-BC4B-899F-14F57839902B}"/>
              </a:ext>
            </a:extLst>
          </p:cNvPr>
          <p:cNvSpPr>
            <a:spLocks noGrp="1"/>
          </p:cNvSpPr>
          <p:nvPr>
            <p:ph type="title"/>
          </p:nvPr>
        </p:nvSpPr>
        <p:spPr>
          <a:xfrm>
            <a:off x="628650" y="365126"/>
            <a:ext cx="7886700" cy="1325563"/>
          </a:xfrm>
        </p:spPr>
        <p:txBody>
          <a:bodyPr/>
          <a:lstStyle/>
          <a:p>
            <a:r>
              <a:rPr lang="it-IT" dirty="0" err="1"/>
              <a:t>Motivation</a:t>
            </a:r>
            <a:endParaRPr lang="it-IT" dirty="0"/>
          </a:p>
        </p:txBody>
      </p:sp>
      <p:sp>
        <p:nvSpPr>
          <p:cNvPr id="3" name="Segnaposto contenuto 2">
            <a:extLst>
              <a:ext uri="{FF2B5EF4-FFF2-40B4-BE49-F238E27FC236}">
                <a16:creationId xmlns:a16="http://schemas.microsoft.com/office/drawing/2014/main" id="{CB30E659-82B7-A34F-9269-784BB4985FA9}"/>
              </a:ext>
            </a:extLst>
          </p:cNvPr>
          <p:cNvSpPr>
            <a:spLocks noGrp="1"/>
          </p:cNvSpPr>
          <p:nvPr>
            <p:ph idx="1"/>
          </p:nvPr>
        </p:nvSpPr>
        <p:spPr>
          <a:xfrm>
            <a:off x="628649" y="1825624"/>
            <a:ext cx="8224405" cy="4667249"/>
          </a:xfrm>
        </p:spPr>
        <p:txBody>
          <a:bodyPr>
            <a:normAutofit/>
          </a:bodyPr>
          <a:lstStyle/>
          <a:p>
            <a:r>
              <a:rPr lang="en-GB" dirty="0"/>
              <a:t>The impact of increasing energy prices – that are partially driven by environmental and energy taxes – on firm performances has received increasing attention in academic and policy debates.</a:t>
            </a:r>
          </a:p>
          <a:p>
            <a:r>
              <a:rPr lang="en-GB" dirty="0"/>
              <a:t>Evidence for emerging countries is limited.</a:t>
            </a:r>
            <a:endParaRPr lang="it-IT" dirty="0"/>
          </a:p>
        </p:txBody>
      </p:sp>
    </p:spTree>
    <p:extLst>
      <p:ext uri="{BB962C8B-B14F-4D97-AF65-F5344CB8AC3E}">
        <p14:creationId xmlns:p14="http://schemas.microsoft.com/office/powerpoint/2010/main" val="408504671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CF4091EC-A596-A44F-8FDC-6AB65D2BF8B6}"/>
              </a:ext>
            </a:extLst>
          </p:cNvPr>
          <p:cNvSpPr>
            <a:spLocks noGrp="1"/>
          </p:cNvSpPr>
          <p:nvPr>
            <p:ph type="title"/>
          </p:nvPr>
        </p:nvSpPr>
        <p:spPr>
          <a:xfrm>
            <a:off x="628649" y="291090"/>
            <a:ext cx="7886699" cy="932688"/>
          </a:xfrm>
        </p:spPr>
        <p:txBody>
          <a:bodyPr vert="horz" lIns="91440" tIns="45720" rIns="91440" bIns="45720" rtlCol="0" anchor="b">
            <a:normAutofit/>
          </a:bodyPr>
          <a:lstStyle/>
          <a:p>
            <a:pPr algn="ctr"/>
            <a:r>
              <a:rPr lang="en-US" sz="2900" kern="1200" dirty="0">
                <a:solidFill>
                  <a:schemeClr val="tx1"/>
                </a:solidFill>
                <a:latin typeface="+mj-lt"/>
                <a:ea typeface="+mj-ea"/>
                <a:cs typeface="+mj-cs"/>
              </a:rPr>
              <a:t>Instrumenting the interaction term (energy price x energy intensity) </a:t>
            </a:r>
          </a:p>
        </p:txBody>
      </p:sp>
      <p:graphicFrame>
        <p:nvGraphicFramePr>
          <p:cNvPr id="4" name="Segnaposto contenuto 3">
            <a:extLst>
              <a:ext uri="{FF2B5EF4-FFF2-40B4-BE49-F238E27FC236}">
                <a16:creationId xmlns:a16="http://schemas.microsoft.com/office/drawing/2014/main" id="{6CACC602-6A1C-C145-A4A7-BDB955421859}"/>
              </a:ext>
            </a:extLst>
          </p:cNvPr>
          <p:cNvGraphicFramePr>
            <a:graphicFrameLocks noGrp="1"/>
          </p:cNvGraphicFramePr>
          <p:nvPr>
            <p:ph idx="1"/>
            <p:extLst>
              <p:ext uri="{D42A27DB-BD31-4B8C-83A1-F6EECF244321}">
                <p14:modId xmlns:p14="http://schemas.microsoft.com/office/powerpoint/2010/main" val="330346847"/>
              </p:ext>
            </p:extLst>
          </p:nvPr>
        </p:nvGraphicFramePr>
        <p:xfrm>
          <a:off x="228600" y="1325881"/>
          <a:ext cx="8732520" cy="5418903"/>
        </p:xfrm>
        <a:graphic>
          <a:graphicData uri="http://schemas.openxmlformats.org/drawingml/2006/table">
            <a:tbl>
              <a:tblPr firstRow="1" firstCol="1" bandRow="1">
                <a:tableStyleId>{9D7B26C5-4107-4FEC-AEDC-1716B250A1EF}</a:tableStyleId>
              </a:tblPr>
              <a:tblGrid>
                <a:gridCol w="2403389">
                  <a:extLst>
                    <a:ext uri="{9D8B030D-6E8A-4147-A177-3AD203B41FA5}">
                      <a16:colId xmlns:a16="http://schemas.microsoft.com/office/drawing/2014/main" val="910143562"/>
                    </a:ext>
                  </a:extLst>
                </a:gridCol>
                <a:gridCol w="1250025">
                  <a:extLst>
                    <a:ext uri="{9D8B030D-6E8A-4147-A177-3AD203B41FA5}">
                      <a16:colId xmlns:a16="http://schemas.microsoft.com/office/drawing/2014/main" val="3635032438"/>
                    </a:ext>
                  </a:extLst>
                </a:gridCol>
                <a:gridCol w="1427835">
                  <a:extLst>
                    <a:ext uri="{9D8B030D-6E8A-4147-A177-3AD203B41FA5}">
                      <a16:colId xmlns:a16="http://schemas.microsoft.com/office/drawing/2014/main" val="3844985757"/>
                    </a:ext>
                  </a:extLst>
                </a:gridCol>
                <a:gridCol w="1306479">
                  <a:extLst>
                    <a:ext uri="{9D8B030D-6E8A-4147-A177-3AD203B41FA5}">
                      <a16:colId xmlns:a16="http://schemas.microsoft.com/office/drawing/2014/main" val="935917464"/>
                    </a:ext>
                  </a:extLst>
                </a:gridCol>
                <a:gridCol w="1233299">
                  <a:extLst>
                    <a:ext uri="{9D8B030D-6E8A-4147-A177-3AD203B41FA5}">
                      <a16:colId xmlns:a16="http://schemas.microsoft.com/office/drawing/2014/main" val="1609076034"/>
                    </a:ext>
                  </a:extLst>
                </a:gridCol>
                <a:gridCol w="1111493">
                  <a:extLst>
                    <a:ext uri="{9D8B030D-6E8A-4147-A177-3AD203B41FA5}">
                      <a16:colId xmlns:a16="http://schemas.microsoft.com/office/drawing/2014/main" val="1136276813"/>
                    </a:ext>
                  </a:extLst>
                </a:gridCol>
              </a:tblGrid>
              <a:tr h="264593">
                <a:tc>
                  <a:txBody>
                    <a:bodyPr/>
                    <a:lstStyle/>
                    <a:p>
                      <a:pPr>
                        <a:lnSpc>
                          <a:spcPct val="107000"/>
                        </a:lnSpc>
                        <a:spcAft>
                          <a:spcPts val="0"/>
                        </a:spcAft>
                      </a:pPr>
                      <a:r>
                        <a:rPr lang="it-IT" sz="1600" b="0" kern="0" dirty="0">
                          <a:solidFill>
                            <a:schemeClr val="tx1"/>
                          </a:solidFill>
                          <a:effectLst/>
                        </a:rPr>
                        <a:t> </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log(tot </a:t>
                      </a:r>
                      <a:r>
                        <a:rPr lang="it-IT" sz="1600" b="0" kern="0" dirty="0" err="1">
                          <a:solidFill>
                            <a:schemeClr val="tx1"/>
                          </a:solidFill>
                          <a:effectLst/>
                        </a:rPr>
                        <a:t>emp</a:t>
                      </a:r>
                      <a:r>
                        <a:rPr lang="it-IT" sz="1600" b="0" kern="0" dirty="0">
                          <a:solidFill>
                            <a:schemeClr val="tx1"/>
                          </a:solidFill>
                          <a:effectLst/>
                        </a:rPr>
                        <a:t>)</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log(sales/</a:t>
                      </a:r>
                      <a:r>
                        <a:rPr lang="it-IT" sz="1600" b="0" kern="0" dirty="0" err="1">
                          <a:solidFill>
                            <a:schemeClr val="tx1"/>
                          </a:solidFill>
                          <a:effectLst/>
                        </a:rPr>
                        <a:t>emp</a:t>
                      </a:r>
                      <a:r>
                        <a:rPr lang="it-IT" sz="1600" b="0" kern="0" dirty="0">
                          <a:solidFill>
                            <a:schemeClr val="tx1"/>
                          </a:solidFill>
                          <a:effectLst/>
                        </a:rPr>
                        <a:t>)</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log(VA/</a:t>
                      </a:r>
                      <a:r>
                        <a:rPr lang="it-IT" sz="1600" b="0" kern="0" dirty="0" err="1">
                          <a:solidFill>
                            <a:schemeClr val="tx1"/>
                          </a:solidFill>
                          <a:effectLst/>
                        </a:rPr>
                        <a:t>emp</a:t>
                      </a:r>
                      <a:r>
                        <a:rPr lang="it-IT" sz="1600" b="0" kern="0" dirty="0">
                          <a:solidFill>
                            <a:schemeClr val="tx1"/>
                          </a:solidFill>
                          <a:effectLst/>
                        </a:rPr>
                        <a:t>)</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Return on sales</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Export share</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extLst>
                  <a:ext uri="{0D108BD9-81ED-4DB2-BD59-A6C34878D82A}">
                    <a16:rowId xmlns:a16="http://schemas.microsoft.com/office/drawing/2014/main" val="2649071301"/>
                  </a:ext>
                </a:extLst>
              </a:tr>
              <a:tr h="264593">
                <a:tc>
                  <a:txBody>
                    <a:bodyPr/>
                    <a:lstStyle/>
                    <a:p>
                      <a:pPr>
                        <a:lnSpc>
                          <a:spcPct val="107000"/>
                        </a:lnSpc>
                        <a:spcAft>
                          <a:spcPts val="0"/>
                        </a:spcAft>
                      </a:pPr>
                      <a:r>
                        <a:rPr lang="it-IT" sz="1600" b="0" kern="0">
                          <a:solidFill>
                            <a:schemeClr val="tx1"/>
                          </a:solidFill>
                          <a:effectLst/>
                        </a:rPr>
                        <a:t>log(ener price)</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-0.224</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0.123</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0.276</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0.427**</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0.138** </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extLst>
                  <a:ext uri="{0D108BD9-81ED-4DB2-BD59-A6C34878D82A}">
                    <a16:rowId xmlns:a16="http://schemas.microsoft.com/office/drawing/2014/main" val="2617305189"/>
                  </a:ext>
                </a:extLst>
              </a:tr>
              <a:tr h="264593">
                <a:tc>
                  <a:txBody>
                    <a:bodyPr/>
                    <a:lstStyle/>
                    <a:p>
                      <a:pPr>
                        <a:lnSpc>
                          <a:spcPct val="107000"/>
                        </a:lnSpc>
                      </a:pPr>
                      <a:endParaRPr lang="it-IT" sz="1600" b="0">
                        <a:solidFill>
                          <a:schemeClr val="tx1"/>
                        </a:solidFill>
                        <a:effectLst/>
                        <a:latin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(0.297)</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(0.469)</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(0.775)</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(0.168)</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(0.0567) </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extLst>
                  <a:ext uri="{0D108BD9-81ED-4DB2-BD59-A6C34878D82A}">
                    <a16:rowId xmlns:a16="http://schemas.microsoft.com/office/drawing/2014/main" val="3194951819"/>
                  </a:ext>
                </a:extLst>
              </a:tr>
              <a:tr h="412724">
                <a:tc>
                  <a:txBody>
                    <a:bodyPr/>
                    <a:lstStyle/>
                    <a:p>
                      <a:pPr>
                        <a:lnSpc>
                          <a:spcPct val="107000"/>
                        </a:lnSpc>
                        <a:spcAft>
                          <a:spcPts val="0"/>
                        </a:spcAft>
                      </a:pPr>
                      <a:r>
                        <a:rPr lang="en-GB" sz="1600" b="0" kern="0">
                          <a:solidFill>
                            <a:schemeClr val="tx1"/>
                          </a:solidFill>
                          <a:effectLst/>
                        </a:rPr>
                        <a:t>log(ener price) x energy exp share</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2.290</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-3.082</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-6.914</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-5.695**</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-2.060** </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extLst>
                  <a:ext uri="{0D108BD9-81ED-4DB2-BD59-A6C34878D82A}">
                    <a16:rowId xmlns:a16="http://schemas.microsoft.com/office/drawing/2014/main" val="1516939496"/>
                  </a:ext>
                </a:extLst>
              </a:tr>
              <a:tr h="264593">
                <a:tc>
                  <a:txBody>
                    <a:bodyPr/>
                    <a:lstStyle/>
                    <a:p>
                      <a:pPr>
                        <a:lnSpc>
                          <a:spcPct val="107000"/>
                        </a:lnSpc>
                        <a:spcAft>
                          <a:spcPts val="0"/>
                        </a:spcAft>
                      </a:pPr>
                      <a:r>
                        <a:rPr lang="it-IT" sz="1600" b="0" kern="0">
                          <a:solidFill>
                            <a:schemeClr val="tx1"/>
                          </a:solidFill>
                          <a:effectLst/>
                        </a:rPr>
                        <a:t> </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(3.073)</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(7.920)</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(10.41)</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(2.277)</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(1.021) </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extLst>
                  <a:ext uri="{0D108BD9-81ED-4DB2-BD59-A6C34878D82A}">
                    <a16:rowId xmlns:a16="http://schemas.microsoft.com/office/drawing/2014/main" val="499568120"/>
                  </a:ext>
                </a:extLst>
              </a:tr>
              <a:tr h="264593">
                <a:tc>
                  <a:txBody>
                    <a:bodyPr/>
                    <a:lstStyle/>
                    <a:p>
                      <a:pPr>
                        <a:lnSpc>
                          <a:spcPct val="107000"/>
                        </a:lnSpc>
                        <a:spcAft>
                          <a:spcPts val="0"/>
                        </a:spcAft>
                      </a:pPr>
                      <a:r>
                        <a:rPr lang="en-GB" sz="1600" b="0" kern="0">
                          <a:solidFill>
                            <a:schemeClr val="tx1"/>
                          </a:solidFill>
                          <a:effectLst/>
                        </a:rPr>
                        <a:t>F test of excluded IV</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26.46</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24.17</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18.88</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23.72</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26.33 </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extLst>
                  <a:ext uri="{0D108BD9-81ED-4DB2-BD59-A6C34878D82A}">
                    <a16:rowId xmlns:a16="http://schemas.microsoft.com/office/drawing/2014/main" val="2404257154"/>
                  </a:ext>
                </a:extLst>
              </a:tr>
              <a:tr h="264593">
                <a:tc>
                  <a:txBody>
                    <a:bodyPr/>
                    <a:lstStyle/>
                    <a:p>
                      <a:pPr>
                        <a:lnSpc>
                          <a:spcPct val="107000"/>
                        </a:lnSpc>
                        <a:spcAft>
                          <a:spcPts val="0"/>
                        </a:spcAft>
                      </a:pPr>
                      <a:r>
                        <a:rPr lang="it-IT" sz="1600" b="0" kern="0" dirty="0" err="1">
                          <a:solidFill>
                            <a:schemeClr val="tx1"/>
                          </a:solidFill>
                          <a:effectLst/>
                        </a:rPr>
                        <a:t>N</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b="0" kern="0" dirty="0">
                          <a:solidFill>
                            <a:schemeClr val="tx1"/>
                          </a:solidFill>
                          <a:effectLst/>
                        </a:rPr>
                        <a:t>2182</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b="0" kern="0">
                          <a:solidFill>
                            <a:schemeClr val="tx1"/>
                          </a:solidFill>
                          <a:effectLst/>
                        </a:rPr>
                        <a:t>1767</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b="0" kern="0" dirty="0">
                          <a:solidFill>
                            <a:schemeClr val="tx1"/>
                          </a:solidFill>
                          <a:effectLst/>
                        </a:rPr>
                        <a:t>1108</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b="0" kern="0" dirty="0">
                          <a:solidFill>
                            <a:schemeClr val="tx1"/>
                          </a:solidFill>
                          <a:effectLst/>
                        </a:rPr>
                        <a:t>1612</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b="0" kern="0">
                          <a:solidFill>
                            <a:schemeClr val="tx1"/>
                          </a:solidFill>
                          <a:effectLst/>
                        </a:rPr>
                        <a:t>2188 </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40966568"/>
                  </a:ext>
                </a:extLst>
              </a:tr>
              <a:tr h="264593">
                <a:tc>
                  <a:txBody>
                    <a:bodyPr/>
                    <a:lstStyle/>
                    <a:p>
                      <a:pPr>
                        <a:lnSpc>
                          <a:spcPct val="107000"/>
                        </a:lnSpc>
                        <a:spcAft>
                          <a:spcPts val="0"/>
                        </a:spcAft>
                      </a:pPr>
                      <a:r>
                        <a:rPr lang="en-GB" sz="1600" b="0" kern="0" dirty="0">
                          <a:solidFill>
                            <a:schemeClr val="tx1"/>
                          </a:solidFill>
                          <a:effectLst/>
                        </a:rPr>
                        <a:t>Net effect: 10th percentile of EI</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T w="12700" cap="flat" cmpd="sng" algn="ctr">
                      <a:solidFill>
                        <a:schemeClr val="tx1"/>
                      </a:solidFill>
                      <a:prstDash val="solid"/>
                      <a:round/>
                      <a:headEnd type="none" w="med" len="med"/>
                      <a:tailEnd type="none" w="med" len="med"/>
                    </a:lnT>
                  </a:tcPr>
                </a:tc>
                <a:tc>
                  <a:txBody>
                    <a:bodyPr/>
                    <a:lstStyle/>
                    <a:p>
                      <a:pPr algn="ctr">
                        <a:lnSpc>
                          <a:spcPct val="107000"/>
                        </a:lnSpc>
                        <a:spcAft>
                          <a:spcPts val="0"/>
                        </a:spcAft>
                      </a:pPr>
                      <a:r>
                        <a:rPr lang="it-IT" sz="1600" b="0" kern="0" dirty="0">
                          <a:solidFill>
                            <a:schemeClr val="tx1"/>
                          </a:solidFill>
                          <a:effectLst/>
                        </a:rPr>
                        <a:t>-0.213</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T w="12700" cap="flat" cmpd="sng" algn="ctr">
                      <a:solidFill>
                        <a:schemeClr val="tx1"/>
                      </a:solidFill>
                      <a:prstDash val="solid"/>
                      <a:round/>
                      <a:headEnd type="none" w="med" len="med"/>
                      <a:tailEnd type="none" w="med" len="med"/>
                    </a:lnT>
                  </a:tcPr>
                </a:tc>
                <a:tc>
                  <a:txBody>
                    <a:bodyPr/>
                    <a:lstStyle/>
                    <a:p>
                      <a:pPr algn="ctr">
                        <a:lnSpc>
                          <a:spcPct val="107000"/>
                        </a:lnSpc>
                        <a:spcAft>
                          <a:spcPts val="0"/>
                        </a:spcAft>
                      </a:pPr>
                      <a:r>
                        <a:rPr lang="it-IT" sz="1600" b="0" kern="0" dirty="0">
                          <a:solidFill>
                            <a:schemeClr val="tx1"/>
                          </a:solidFill>
                          <a:effectLst/>
                        </a:rPr>
                        <a:t>0.104</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T w="12700" cap="flat" cmpd="sng" algn="ctr">
                      <a:solidFill>
                        <a:schemeClr val="tx1"/>
                      </a:solidFill>
                      <a:prstDash val="solid"/>
                      <a:round/>
                      <a:headEnd type="none" w="med" len="med"/>
                      <a:tailEnd type="none" w="med" len="med"/>
                    </a:lnT>
                  </a:tcPr>
                </a:tc>
                <a:tc>
                  <a:txBody>
                    <a:bodyPr/>
                    <a:lstStyle/>
                    <a:p>
                      <a:pPr algn="ctr">
                        <a:lnSpc>
                          <a:spcPct val="107000"/>
                        </a:lnSpc>
                        <a:spcAft>
                          <a:spcPts val="0"/>
                        </a:spcAft>
                      </a:pPr>
                      <a:r>
                        <a:rPr lang="it-IT" sz="1600" b="0" kern="0" dirty="0">
                          <a:solidFill>
                            <a:schemeClr val="tx1"/>
                          </a:solidFill>
                          <a:effectLst/>
                        </a:rPr>
                        <a:t>0.226</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T w="12700" cap="flat" cmpd="sng" algn="ctr">
                      <a:solidFill>
                        <a:schemeClr val="tx1"/>
                      </a:solidFill>
                      <a:prstDash val="solid"/>
                      <a:round/>
                      <a:headEnd type="none" w="med" len="med"/>
                      <a:tailEnd type="none" w="med" len="med"/>
                    </a:lnT>
                  </a:tcPr>
                </a:tc>
                <a:tc>
                  <a:txBody>
                    <a:bodyPr/>
                    <a:lstStyle/>
                    <a:p>
                      <a:pPr algn="ctr">
                        <a:lnSpc>
                          <a:spcPct val="107000"/>
                        </a:lnSpc>
                        <a:spcAft>
                          <a:spcPts val="0"/>
                        </a:spcAft>
                      </a:pPr>
                      <a:r>
                        <a:rPr lang="it-IT" sz="1600" b="0" kern="0" dirty="0">
                          <a:solidFill>
                            <a:schemeClr val="tx1"/>
                          </a:solidFill>
                          <a:effectLst/>
                        </a:rPr>
                        <a:t>0.388**</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T w="12700" cap="flat" cmpd="sng" algn="ctr">
                      <a:solidFill>
                        <a:schemeClr val="tx1"/>
                      </a:solidFill>
                      <a:prstDash val="solid"/>
                      <a:round/>
                      <a:headEnd type="none" w="med" len="med"/>
                      <a:tailEnd type="none" w="med" len="med"/>
                    </a:lnT>
                  </a:tcPr>
                </a:tc>
                <a:tc>
                  <a:txBody>
                    <a:bodyPr/>
                    <a:lstStyle/>
                    <a:p>
                      <a:pPr algn="ctr">
                        <a:lnSpc>
                          <a:spcPct val="107000"/>
                        </a:lnSpc>
                        <a:spcAft>
                          <a:spcPts val="0"/>
                        </a:spcAft>
                      </a:pPr>
                      <a:r>
                        <a:rPr lang="it-IT" sz="1600" b="0" kern="0" dirty="0">
                          <a:solidFill>
                            <a:schemeClr val="tx1"/>
                          </a:solidFill>
                          <a:effectLst/>
                        </a:rPr>
                        <a:t>0.128**</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76037763"/>
                  </a:ext>
                </a:extLst>
              </a:tr>
              <a:tr h="264593">
                <a:tc>
                  <a:txBody>
                    <a:bodyPr/>
                    <a:lstStyle/>
                    <a:p>
                      <a:pPr>
                        <a:lnSpc>
                          <a:spcPct val="107000"/>
                        </a:lnSpc>
                      </a:pPr>
                      <a:endParaRPr lang="it-IT" sz="1600" b="0" dirty="0">
                        <a:solidFill>
                          <a:schemeClr val="tx1"/>
                        </a:solidFill>
                        <a:effectLst/>
                        <a:latin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(0.285)</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(0.430)</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(0.719)</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(0.155)</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(0.053)</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extLst>
                  <a:ext uri="{0D108BD9-81ED-4DB2-BD59-A6C34878D82A}">
                    <a16:rowId xmlns:a16="http://schemas.microsoft.com/office/drawing/2014/main" val="41018067"/>
                  </a:ext>
                </a:extLst>
              </a:tr>
              <a:tr h="264593">
                <a:tc>
                  <a:txBody>
                    <a:bodyPr/>
                    <a:lstStyle/>
                    <a:p>
                      <a:pPr>
                        <a:lnSpc>
                          <a:spcPct val="107000"/>
                        </a:lnSpc>
                        <a:spcAft>
                          <a:spcPts val="0"/>
                        </a:spcAft>
                      </a:pPr>
                      <a:r>
                        <a:rPr lang="en-GB" sz="1600" b="0" kern="0">
                          <a:solidFill>
                            <a:schemeClr val="tx1"/>
                          </a:solidFill>
                          <a:effectLst/>
                        </a:rPr>
                        <a:t>Net effect: median of EI</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-0.164</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0.0417</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0.0908</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0.276**</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0.0845**</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extLst>
                  <a:ext uri="{0D108BD9-81ED-4DB2-BD59-A6C34878D82A}">
                    <a16:rowId xmlns:a16="http://schemas.microsoft.com/office/drawing/2014/main" val="600750505"/>
                  </a:ext>
                </a:extLst>
              </a:tr>
              <a:tr h="264593">
                <a:tc>
                  <a:txBody>
                    <a:bodyPr/>
                    <a:lstStyle/>
                    <a:p>
                      <a:pPr>
                        <a:lnSpc>
                          <a:spcPct val="107000"/>
                        </a:lnSpc>
                      </a:pPr>
                      <a:endParaRPr lang="it-IT" sz="1600" b="0">
                        <a:solidFill>
                          <a:schemeClr val="tx1"/>
                        </a:solidFill>
                        <a:effectLst/>
                        <a:latin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(0.242)</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(0.315)</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(0.583)</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(0.121)</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(0.039)</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extLst>
                  <a:ext uri="{0D108BD9-81ED-4DB2-BD59-A6C34878D82A}">
                    <a16:rowId xmlns:a16="http://schemas.microsoft.com/office/drawing/2014/main" val="360816776"/>
                  </a:ext>
                </a:extLst>
              </a:tr>
              <a:tr h="264593">
                <a:tc>
                  <a:txBody>
                    <a:bodyPr/>
                    <a:lstStyle/>
                    <a:p>
                      <a:pPr>
                        <a:lnSpc>
                          <a:spcPct val="107000"/>
                        </a:lnSpc>
                        <a:spcAft>
                          <a:spcPts val="0"/>
                        </a:spcAft>
                      </a:pPr>
                      <a:r>
                        <a:rPr lang="en-GB" sz="1600" b="0" kern="0">
                          <a:solidFill>
                            <a:schemeClr val="tx1"/>
                          </a:solidFill>
                          <a:effectLst/>
                        </a:rPr>
                        <a:t>Net effect: 90th percentile of EI</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0.00259</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-0.166</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a:solidFill>
                            <a:schemeClr val="tx1"/>
                          </a:solidFill>
                          <a:effectLst/>
                        </a:rPr>
                        <a:t>-0.368</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-0.104</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tc>
                  <a:txBody>
                    <a:bodyPr/>
                    <a:lstStyle/>
                    <a:p>
                      <a:pPr algn="ctr">
                        <a:lnSpc>
                          <a:spcPct val="107000"/>
                        </a:lnSpc>
                        <a:spcAft>
                          <a:spcPts val="0"/>
                        </a:spcAft>
                      </a:pPr>
                      <a:r>
                        <a:rPr lang="it-IT" sz="1600" b="0" kern="0" dirty="0">
                          <a:solidFill>
                            <a:schemeClr val="tx1"/>
                          </a:solidFill>
                          <a:effectLst/>
                        </a:rPr>
                        <a:t>-0.0662</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tc>
                <a:extLst>
                  <a:ext uri="{0D108BD9-81ED-4DB2-BD59-A6C34878D82A}">
                    <a16:rowId xmlns:a16="http://schemas.microsoft.com/office/drawing/2014/main" val="1545359165"/>
                  </a:ext>
                </a:extLst>
              </a:tr>
              <a:tr h="264593">
                <a:tc>
                  <a:txBody>
                    <a:bodyPr/>
                    <a:lstStyle/>
                    <a:p>
                      <a:pPr>
                        <a:lnSpc>
                          <a:spcPct val="107000"/>
                        </a:lnSpc>
                        <a:spcAft>
                          <a:spcPts val="0"/>
                        </a:spcAft>
                      </a:pPr>
                      <a:r>
                        <a:rPr lang="it-IT" sz="1600" b="0" kern="0" dirty="0">
                          <a:solidFill>
                            <a:schemeClr val="tx1"/>
                          </a:solidFill>
                          <a:effectLst/>
                        </a:rPr>
                        <a:t> </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b="0" kern="0" dirty="0">
                          <a:solidFill>
                            <a:schemeClr val="tx1"/>
                          </a:solidFill>
                          <a:effectLst/>
                        </a:rPr>
                        <a:t>(0.211)</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b="0" kern="0">
                          <a:solidFill>
                            <a:schemeClr val="tx1"/>
                          </a:solidFill>
                          <a:effectLst/>
                        </a:rPr>
                        <a:t>(0.429)</a:t>
                      </a:r>
                      <a:endParaRPr lang="it-IT" sz="1600" b="0" kern="10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b="0" kern="0" dirty="0">
                          <a:solidFill>
                            <a:schemeClr val="tx1"/>
                          </a:solidFill>
                          <a:effectLst/>
                        </a:rPr>
                        <a:t>(0.603)</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b="0" kern="0" dirty="0">
                          <a:solidFill>
                            <a:schemeClr val="tx1"/>
                          </a:solidFill>
                          <a:effectLst/>
                        </a:rPr>
                        <a:t>(0.115)</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tc>
                  <a:txBody>
                    <a:bodyPr/>
                    <a:lstStyle/>
                    <a:p>
                      <a:pPr algn="ctr">
                        <a:lnSpc>
                          <a:spcPct val="107000"/>
                        </a:lnSpc>
                        <a:spcAft>
                          <a:spcPts val="0"/>
                        </a:spcAft>
                      </a:pPr>
                      <a:r>
                        <a:rPr lang="it-IT" sz="1600" b="0" kern="0" dirty="0">
                          <a:solidFill>
                            <a:schemeClr val="tx1"/>
                          </a:solidFill>
                          <a:effectLst/>
                        </a:rPr>
                        <a:t>(0.066)</a:t>
                      </a:r>
                      <a:endParaRPr lang="it-IT" sz="1600" b="0" kern="1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87254" marR="65441" marT="43627" marB="43627" anchor="ctr">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54931018"/>
                  </a:ext>
                </a:extLst>
              </a:tr>
            </a:tbl>
          </a:graphicData>
        </a:graphic>
      </p:graphicFrame>
    </p:spTree>
    <p:extLst>
      <p:ext uri="{BB962C8B-B14F-4D97-AF65-F5344CB8AC3E}">
        <p14:creationId xmlns:p14="http://schemas.microsoft.com/office/powerpoint/2010/main" val="82773793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BC223807-E16D-6D4B-930B-C72A1B257AA5}"/>
              </a:ext>
            </a:extLst>
          </p:cNvPr>
          <p:cNvSpPr>
            <a:spLocks noGrp="1"/>
          </p:cNvSpPr>
          <p:nvPr>
            <p:ph type="title"/>
          </p:nvPr>
        </p:nvSpPr>
        <p:spPr/>
        <p:txBody>
          <a:bodyPr/>
          <a:lstStyle/>
          <a:p>
            <a:r>
              <a:rPr lang="en-GB" dirty="0"/>
              <a:t>interpretation</a:t>
            </a:r>
          </a:p>
        </p:txBody>
      </p:sp>
      <p:sp>
        <p:nvSpPr>
          <p:cNvPr id="3" name="Segnaposto contenuto 2">
            <a:extLst>
              <a:ext uri="{FF2B5EF4-FFF2-40B4-BE49-F238E27FC236}">
                <a16:creationId xmlns:a16="http://schemas.microsoft.com/office/drawing/2014/main" id="{A5D5BF5E-AF42-6D45-A455-103438316900}"/>
              </a:ext>
            </a:extLst>
          </p:cNvPr>
          <p:cNvSpPr>
            <a:spLocks noGrp="1"/>
          </p:cNvSpPr>
          <p:nvPr>
            <p:ph idx="1"/>
          </p:nvPr>
        </p:nvSpPr>
        <p:spPr>
          <a:xfrm>
            <a:off x="628650" y="1825624"/>
            <a:ext cx="8046720" cy="4883785"/>
          </a:xfrm>
        </p:spPr>
        <p:txBody>
          <a:bodyPr>
            <a:normAutofit/>
          </a:bodyPr>
          <a:lstStyle/>
          <a:p>
            <a:pPr marL="0" indent="0">
              <a:buNone/>
            </a:pPr>
            <a:r>
              <a:rPr lang="en-GB" dirty="0"/>
              <a:t>Higher energy prices were associated with better firms’ performance over the period, but especially in one case: Returns on sale. </a:t>
            </a:r>
          </a:p>
          <a:p>
            <a:pPr marL="0" indent="0">
              <a:buNone/>
            </a:pPr>
            <a:r>
              <a:rPr lang="en-GB" dirty="0"/>
              <a:t>The pass-on and efficiency/productivity hypotheses are rejected.</a:t>
            </a:r>
          </a:p>
          <a:p>
            <a:pPr marL="0" indent="0">
              <a:buNone/>
            </a:pPr>
            <a:r>
              <a:rPr lang="en-GB" dirty="0"/>
              <a:t>If effects do exist, those refer to (</a:t>
            </a:r>
            <a:r>
              <a:rPr lang="en-GB" dirty="0" err="1"/>
              <a:t>i</a:t>
            </a:r>
            <a:r>
              <a:rPr lang="en-GB" dirty="0"/>
              <a:t>) profitability, and (ii) export competitiveness. </a:t>
            </a:r>
            <a:endParaRPr lang="it-IT" dirty="0"/>
          </a:p>
          <a:p>
            <a:pPr marL="0" indent="0">
              <a:buNone/>
            </a:pPr>
            <a:endParaRPr lang="en-GB" dirty="0"/>
          </a:p>
          <a:p>
            <a:pPr marL="0" indent="0">
              <a:buNone/>
            </a:pPr>
            <a:endParaRPr lang="en-GB" dirty="0"/>
          </a:p>
        </p:txBody>
      </p:sp>
    </p:spTree>
    <p:extLst>
      <p:ext uri="{BB962C8B-B14F-4D97-AF65-F5344CB8AC3E}">
        <p14:creationId xmlns:p14="http://schemas.microsoft.com/office/powerpoint/2010/main" val="184910465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E36E8204-B553-3043-BA6F-1F4DF720816B}"/>
              </a:ext>
            </a:extLst>
          </p:cNvPr>
          <p:cNvSpPr>
            <a:spLocks noGrp="1"/>
          </p:cNvSpPr>
          <p:nvPr>
            <p:ph type="title"/>
          </p:nvPr>
        </p:nvSpPr>
        <p:spPr>
          <a:xfrm>
            <a:off x="468630" y="228599"/>
            <a:ext cx="7886700" cy="932688"/>
          </a:xfrm>
        </p:spPr>
        <p:txBody>
          <a:bodyPr vert="horz" lIns="91440" tIns="45720" rIns="91440" bIns="45720" rtlCol="0" anchor="b">
            <a:normAutofit/>
          </a:bodyPr>
          <a:lstStyle/>
          <a:p>
            <a:pPr algn="ctr"/>
            <a:r>
              <a:rPr lang="en-US" sz="2900" kern="1200" dirty="0">
                <a:solidFill>
                  <a:schemeClr val="tx1"/>
                </a:solidFill>
                <a:latin typeface="+mj-lt"/>
                <a:ea typeface="+mj-ea"/>
                <a:cs typeface="+mj-cs"/>
              </a:rPr>
              <a:t>Differential effect for medium-big firms (size effect) </a:t>
            </a:r>
          </a:p>
        </p:txBody>
      </p:sp>
      <p:graphicFrame>
        <p:nvGraphicFramePr>
          <p:cNvPr id="4" name="Tabella 3">
            <a:extLst>
              <a:ext uri="{FF2B5EF4-FFF2-40B4-BE49-F238E27FC236}">
                <a16:creationId xmlns:a16="http://schemas.microsoft.com/office/drawing/2014/main" id="{6DADCBD1-2F3F-3F4C-A07B-70D06A1368CC}"/>
              </a:ext>
            </a:extLst>
          </p:cNvPr>
          <p:cNvGraphicFramePr>
            <a:graphicFrameLocks noGrp="1"/>
          </p:cNvGraphicFramePr>
          <p:nvPr>
            <p:extLst>
              <p:ext uri="{D42A27DB-BD31-4B8C-83A1-F6EECF244321}">
                <p14:modId xmlns:p14="http://schemas.microsoft.com/office/powerpoint/2010/main" val="2597747161"/>
              </p:ext>
            </p:extLst>
          </p:nvPr>
        </p:nvGraphicFramePr>
        <p:xfrm>
          <a:off x="148281" y="1989437"/>
          <a:ext cx="8859795" cy="4460788"/>
        </p:xfrm>
        <a:graphic>
          <a:graphicData uri="http://schemas.openxmlformats.org/drawingml/2006/table">
            <a:tbl>
              <a:tblPr firstRow="1" firstCol="1" bandRow="1">
                <a:tableStyleId>{9D7B26C5-4107-4FEC-AEDC-1716B250A1EF}</a:tableStyleId>
              </a:tblPr>
              <a:tblGrid>
                <a:gridCol w="3336598">
                  <a:extLst>
                    <a:ext uri="{9D8B030D-6E8A-4147-A177-3AD203B41FA5}">
                      <a16:colId xmlns:a16="http://schemas.microsoft.com/office/drawing/2014/main" val="3707361577"/>
                    </a:ext>
                  </a:extLst>
                </a:gridCol>
                <a:gridCol w="790295">
                  <a:extLst>
                    <a:ext uri="{9D8B030D-6E8A-4147-A177-3AD203B41FA5}">
                      <a16:colId xmlns:a16="http://schemas.microsoft.com/office/drawing/2014/main" val="1774732041"/>
                    </a:ext>
                  </a:extLst>
                </a:gridCol>
                <a:gridCol w="1447691">
                  <a:extLst>
                    <a:ext uri="{9D8B030D-6E8A-4147-A177-3AD203B41FA5}">
                      <a16:colId xmlns:a16="http://schemas.microsoft.com/office/drawing/2014/main" val="912076725"/>
                    </a:ext>
                  </a:extLst>
                </a:gridCol>
                <a:gridCol w="1336057">
                  <a:extLst>
                    <a:ext uri="{9D8B030D-6E8A-4147-A177-3AD203B41FA5}">
                      <a16:colId xmlns:a16="http://schemas.microsoft.com/office/drawing/2014/main" val="2498808257"/>
                    </a:ext>
                  </a:extLst>
                </a:gridCol>
                <a:gridCol w="974577">
                  <a:extLst>
                    <a:ext uri="{9D8B030D-6E8A-4147-A177-3AD203B41FA5}">
                      <a16:colId xmlns:a16="http://schemas.microsoft.com/office/drawing/2014/main" val="3784666805"/>
                    </a:ext>
                  </a:extLst>
                </a:gridCol>
                <a:gridCol w="974577">
                  <a:extLst>
                    <a:ext uri="{9D8B030D-6E8A-4147-A177-3AD203B41FA5}">
                      <a16:colId xmlns:a16="http://schemas.microsoft.com/office/drawing/2014/main" val="2410539277"/>
                    </a:ext>
                  </a:extLst>
                </a:gridCol>
              </a:tblGrid>
              <a:tr h="568872">
                <a:tc>
                  <a:txBody>
                    <a:bodyPr/>
                    <a:lstStyle/>
                    <a:p>
                      <a:pPr>
                        <a:lnSpc>
                          <a:spcPct val="107000"/>
                        </a:lnSpc>
                        <a:spcAft>
                          <a:spcPts val="0"/>
                        </a:spcAft>
                      </a:pPr>
                      <a:r>
                        <a:rPr lang="it-IT" sz="1600" b="0" kern="0" dirty="0">
                          <a:effectLst/>
                        </a:rPr>
                        <a:t> </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log(tot </a:t>
                      </a:r>
                      <a:r>
                        <a:rPr lang="it-IT" sz="1600" b="0" kern="0" dirty="0" err="1">
                          <a:effectLst/>
                        </a:rPr>
                        <a:t>emp</a:t>
                      </a:r>
                      <a:r>
                        <a:rPr lang="it-IT" sz="1600" b="0" kern="0" dirty="0">
                          <a:effectLst/>
                        </a:rPr>
                        <a:t>)</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log(sales/</a:t>
                      </a:r>
                      <a:r>
                        <a:rPr lang="it-IT" sz="1600" b="0" kern="0" dirty="0" err="1">
                          <a:effectLst/>
                        </a:rPr>
                        <a:t>emp</a:t>
                      </a:r>
                      <a:r>
                        <a:rPr lang="it-IT" sz="1600" b="0" kern="0" dirty="0">
                          <a:effectLst/>
                        </a:rPr>
                        <a:t>)</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log(VA/emp)</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Return on sales</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Export share</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3075036896"/>
                  </a:ext>
                </a:extLst>
              </a:tr>
              <a:tr h="277994">
                <a:tc>
                  <a:txBody>
                    <a:bodyPr/>
                    <a:lstStyle/>
                    <a:p>
                      <a:pPr>
                        <a:lnSpc>
                          <a:spcPct val="107000"/>
                        </a:lnSpc>
                        <a:spcAft>
                          <a:spcPts val="0"/>
                        </a:spcAft>
                      </a:pPr>
                      <a:r>
                        <a:rPr lang="it-IT" sz="1600" b="0" kern="0" dirty="0">
                          <a:effectLst/>
                        </a:rPr>
                        <a:t>log(</a:t>
                      </a:r>
                      <a:r>
                        <a:rPr lang="it-IT" sz="1600" b="0" kern="0" dirty="0" err="1">
                          <a:effectLst/>
                        </a:rPr>
                        <a:t>ener</a:t>
                      </a:r>
                      <a:r>
                        <a:rPr lang="it-IT" sz="1600" b="0" kern="0" dirty="0">
                          <a:effectLst/>
                        </a:rPr>
                        <a:t> </a:t>
                      </a:r>
                      <a:r>
                        <a:rPr lang="it-IT" sz="1600" b="0" kern="0" dirty="0" err="1">
                          <a:effectLst/>
                        </a:rPr>
                        <a:t>price</a:t>
                      </a:r>
                      <a:r>
                        <a:rPr lang="it-IT" sz="1600" b="0" kern="0" dirty="0">
                          <a:effectLst/>
                        </a:rPr>
                        <a:t>)</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0.290</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0.105</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-0.171</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0.361***</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-0.0482 </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3644951657"/>
                  </a:ext>
                </a:extLst>
              </a:tr>
              <a:tr h="277994">
                <a:tc>
                  <a:txBody>
                    <a:bodyPr/>
                    <a:lstStyle/>
                    <a:p>
                      <a:pPr>
                        <a:lnSpc>
                          <a:spcPct val="107000"/>
                        </a:lnSpc>
                      </a:pPr>
                      <a:endParaRPr lang="it-IT" sz="1600" b="0">
                        <a:effectLst/>
                        <a:latin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(0.308)</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(0.477)</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(1.280)</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(0.102)</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(0.0533) </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2455551106"/>
                  </a:ext>
                </a:extLst>
              </a:tr>
              <a:tr h="277994">
                <a:tc>
                  <a:txBody>
                    <a:bodyPr/>
                    <a:lstStyle/>
                    <a:p>
                      <a:pPr>
                        <a:lnSpc>
                          <a:spcPct val="107000"/>
                        </a:lnSpc>
                        <a:spcAft>
                          <a:spcPts val="0"/>
                        </a:spcAft>
                      </a:pPr>
                      <a:r>
                        <a:rPr lang="en-GB" sz="1600" b="0" kern="0">
                          <a:effectLst/>
                        </a:rPr>
                        <a:t>log(ener price) x Medium-big firm</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-0.435</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0.836</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1.531</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-0.26***</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0.173***</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2260567744"/>
                  </a:ext>
                </a:extLst>
              </a:tr>
              <a:tr h="277994">
                <a:tc>
                  <a:txBody>
                    <a:bodyPr/>
                    <a:lstStyle/>
                    <a:p>
                      <a:pPr>
                        <a:lnSpc>
                          <a:spcPct val="107000"/>
                        </a:lnSpc>
                      </a:pPr>
                      <a:endParaRPr lang="it-IT" sz="1600" b="0">
                        <a:effectLst/>
                        <a:latin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(0.296)</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(0.554)</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(1.046)</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(0.0929)</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(0.0535) </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1009400770"/>
                  </a:ext>
                </a:extLst>
              </a:tr>
              <a:tr h="277994">
                <a:tc>
                  <a:txBody>
                    <a:bodyPr/>
                    <a:lstStyle/>
                    <a:p>
                      <a:pPr>
                        <a:lnSpc>
                          <a:spcPct val="107000"/>
                        </a:lnSpc>
                        <a:spcAft>
                          <a:spcPts val="0"/>
                        </a:spcAft>
                      </a:pPr>
                      <a:r>
                        <a:rPr lang="en-GB" sz="1600" b="0" kern="0">
                          <a:effectLst/>
                        </a:rPr>
                        <a:t>log(ener price) x energy exp share</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-3.574</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-5.137</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-7.220</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-2.271**</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0.243 </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3733944680"/>
                  </a:ext>
                </a:extLst>
              </a:tr>
              <a:tr h="277994">
                <a:tc>
                  <a:txBody>
                    <a:bodyPr/>
                    <a:lstStyle/>
                    <a:p>
                      <a:pPr>
                        <a:lnSpc>
                          <a:spcPct val="107000"/>
                        </a:lnSpc>
                      </a:pPr>
                      <a:endParaRPr lang="it-IT" sz="1600" b="0">
                        <a:effectLst/>
                        <a:latin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(3.148)</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(6.975)</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(23.42)</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(1.108)</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(0.584) </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1884063161"/>
                  </a:ext>
                </a:extLst>
              </a:tr>
              <a:tr h="277994">
                <a:tc>
                  <a:txBody>
                    <a:bodyPr/>
                    <a:lstStyle/>
                    <a:p>
                      <a:pPr>
                        <a:lnSpc>
                          <a:spcPct val="107000"/>
                        </a:lnSpc>
                        <a:spcAft>
                          <a:spcPts val="0"/>
                        </a:spcAft>
                      </a:pPr>
                      <a:r>
                        <a:rPr lang="en-GB" sz="1600" b="0" kern="0">
                          <a:effectLst/>
                        </a:rPr>
                        <a:t>log(ener price) x energy exp share x</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2.726</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-11.66</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-14.20</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1.009</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-1.579** </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3845320502"/>
                  </a:ext>
                </a:extLst>
              </a:tr>
              <a:tr h="277994">
                <a:tc>
                  <a:txBody>
                    <a:bodyPr/>
                    <a:lstStyle/>
                    <a:p>
                      <a:pPr>
                        <a:lnSpc>
                          <a:spcPct val="107000"/>
                        </a:lnSpc>
                        <a:spcAft>
                          <a:spcPts val="0"/>
                        </a:spcAft>
                      </a:pPr>
                      <a:r>
                        <a:rPr lang="it-IT" sz="1600" b="0" kern="0">
                          <a:effectLst/>
                        </a:rPr>
                        <a:t>Medium-big firm</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(3.502)</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(9.097)</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(21.81)</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(1.541)</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(0.784) </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1533095900"/>
                  </a:ext>
                </a:extLst>
              </a:tr>
              <a:tr h="277994">
                <a:tc>
                  <a:txBody>
                    <a:bodyPr/>
                    <a:lstStyle/>
                    <a:p>
                      <a:pPr>
                        <a:lnSpc>
                          <a:spcPct val="107000"/>
                        </a:lnSpc>
                        <a:spcAft>
                          <a:spcPts val="0"/>
                        </a:spcAft>
                      </a:pPr>
                      <a:r>
                        <a:rPr lang="it-IT" sz="1600" b="0" kern="0">
                          <a:effectLst/>
                        </a:rPr>
                        <a:t>R sq</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0.0673</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0.180</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0.138</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0.329</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0.0457 </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1174142275"/>
                  </a:ext>
                </a:extLst>
              </a:tr>
              <a:tr h="277994">
                <a:tc>
                  <a:txBody>
                    <a:bodyPr/>
                    <a:lstStyle/>
                    <a:p>
                      <a:pPr>
                        <a:lnSpc>
                          <a:spcPct val="107000"/>
                        </a:lnSpc>
                        <a:spcAft>
                          <a:spcPts val="0"/>
                        </a:spcAft>
                      </a:pPr>
                      <a:r>
                        <a:rPr lang="it-IT" sz="1600" b="0" kern="0">
                          <a:effectLst/>
                        </a:rPr>
                        <a:t>N</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2182</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1767</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1108</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1612</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2188 </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978026756"/>
                  </a:ext>
                </a:extLst>
              </a:tr>
              <a:tr h="277994">
                <a:tc>
                  <a:txBody>
                    <a:bodyPr/>
                    <a:lstStyle/>
                    <a:p>
                      <a:pPr>
                        <a:lnSpc>
                          <a:spcPct val="107000"/>
                        </a:lnSpc>
                        <a:spcAft>
                          <a:spcPts val="0"/>
                        </a:spcAft>
                      </a:pPr>
                      <a:r>
                        <a:rPr lang="en-GB" sz="1600" b="0" kern="0">
                          <a:effectLst/>
                        </a:rPr>
                        <a:t>Net effect of log(ener price)</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-0.145</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0.940*</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1.359*</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0.100</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0.124***</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353491156"/>
                  </a:ext>
                </a:extLst>
              </a:tr>
              <a:tr h="277994">
                <a:tc>
                  <a:txBody>
                    <a:bodyPr/>
                    <a:lstStyle/>
                    <a:p>
                      <a:pPr>
                        <a:lnSpc>
                          <a:spcPct val="107000"/>
                        </a:lnSpc>
                        <a:spcAft>
                          <a:spcPts val="0"/>
                        </a:spcAft>
                      </a:pPr>
                      <a:r>
                        <a:rPr lang="it-IT" sz="1600" b="0" kern="0">
                          <a:effectLst/>
                        </a:rPr>
                        <a:t>for medium-big firms</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(0.213)</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(0.498)</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(0.816)</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(0.113)</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(0.0461)</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3278339612"/>
                  </a:ext>
                </a:extLst>
              </a:tr>
              <a:tr h="277994">
                <a:tc>
                  <a:txBody>
                    <a:bodyPr/>
                    <a:lstStyle/>
                    <a:p>
                      <a:pPr>
                        <a:lnSpc>
                          <a:spcPct val="107000"/>
                        </a:lnSpc>
                        <a:spcAft>
                          <a:spcPts val="0"/>
                        </a:spcAft>
                      </a:pPr>
                      <a:r>
                        <a:rPr lang="it-IT" sz="1600" b="0" kern="0">
                          <a:effectLst/>
                        </a:rPr>
                        <a:t>Net effect of interaction</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-0.849</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-16.80*</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-21.42**</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-1.262</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-1.336**</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604787063"/>
                  </a:ext>
                </a:extLst>
              </a:tr>
              <a:tr h="277994">
                <a:tc>
                  <a:txBody>
                    <a:bodyPr/>
                    <a:lstStyle/>
                    <a:p>
                      <a:pPr>
                        <a:lnSpc>
                          <a:spcPct val="107000"/>
                        </a:lnSpc>
                        <a:spcAft>
                          <a:spcPts val="0"/>
                        </a:spcAft>
                      </a:pPr>
                      <a:r>
                        <a:rPr lang="it-IT" sz="1600" b="0" kern="0" dirty="0">
                          <a:effectLst/>
                        </a:rPr>
                        <a:t>for medium-big </a:t>
                      </a:r>
                      <a:r>
                        <a:rPr lang="it-IT" sz="1600" b="0" kern="0" dirty="0" err="1">
                          <a:effectLst/>
                        </a:rPr>
                        <a:t>firms</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(1.274)</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(8.647)</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(9.31)</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a:effectLst/>
                        </a:rPr>
                        <a:t>(1.013)</a:t>
                      </a:r>
                      <a:endParaRPr lang="it-IT" sz="1600" b="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gn="ctr">
                        <a:lnSpc>
                          <a:spcPct val="107000"/>
                        </a:lnSpc>
                        <a:spcAft>
                          <a:spcPts val="0"/>
                        </a:spcAft>
                      </a:pPr>
                      <a:r>
                        <a:rPr lang="it-IT" sz="1600" b="0" kern="0" dirty="0">
                          <a:effectLst/>
                        </a:rPr>
                        <a:t>(0.556)</a:t>
                      </a:r>
                      <a:endParaRPr lang="it-IT" sz="1600" b="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2520339003"/>
                  </a:ext>
                </a:extLst>
              </a:tr>
            </a:tbl>
          </a:graphicData>
        </a:graphic>
      </p:graphicFrame>
    </p:spTree>
    <p:extLst>
      <p:ext uri="{BB962C8B-B14F-4D97-AF65-F5344CB8AC3E}">
        <p14:creationId xmlns:p14="http://schemas.microsoft.com/office/powerpoint/2010/main" val="326441102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2BD72645-62DF-BA4D-92E1-4F59DE293C75}"/>
              </a:ext>
            </a:extLst>
          </p:cNvPr>
          <p:cNvSpPr>
            <a:spLocks noGrp="1"/>
          </p:cNvSpPr>
          <p:nvPr>
            <p:ph type="title"/>
          </p:nvPr>
        </p:nvSpPr>
        <p:spPr/>
        <p:txBody>
          <a:bodyPr/>
          <a:lstStyle/>
          <a:p>
            <a:r>
              <a:rPr lang="en-GB" dirty="0"/>
              <a:t>interpretation</a:t>
            </a:r>
          </a:p>
        </p:txBody>
      </p:sp>
      <p:sp>
        <p:nvSpPr>
          <p:cNvPr id="3" name="Segnaposto contenuto 2">
            <a:extLst>
              <a:ext uri="{FF2B5EF4-FFF2-40B4-BE49-F238E27FC236}">
                <a16:creationId xmlns:a16="http://schemas.microsoft.com/office/drawing/2014/main" id="{282BC236-E56F-3A4D-B6A7-713CA55B3981}"/>
              </a:ext>
            </a:extLst>
          </p:cNvPr>
          <p:cNvSpPr>
            <a:spLocks noGrp="1"/>
          </p:cNvSpPr>
          <p:nvPr>
            <p:ph idx="1"/>
          </p:nvPr>
        </p:nvSpPr>
        <p:spPr/>
        <p:txBody>
          <a:bodyPr/>
          <a:lstStyle/>
          <a:p>
            <a:r>
              <a:rPr lang="en-GB" dirty="0"/>
              <a:t>The effect on ‘Returns on sales’ are very evident in medium-big firms. </a:t>
            </a:r>
          </a:p>
          <a:p>
            <a:r>
              <a:rPr lang="en-GB" dirty="0"/>
              <a:t>Returns on sale and export share are the only two economic dimensions that are affected by energy prices and intensity</a:t>
            </a:r>
            <a:r>
              <a:rPr lang="it-IT" dirty="0"/>
              <a:t>.</a:t>
            </a:r>
            <a:endParaRPr lang="en-GB" dirty="0"/>
          </a:p>
        </p:txBody>
      </p:sp>
    </p:spTree>
    <p:extLst>
      <p:ext uri="{BB962C8B-B14F-4D97-AF65-F5344CB8AC3E}">
        <p14:creationId xmlns:p14="http://schemas.microsoft.com/office/powerpoint/2010/main" val="318494266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E750F257-55DA-B542-AFF7-19334F115EFA}"/>
              </a:ext>
            </a:extLst>
          </p:cNvPr>
          <p:cNvSpPr>
            <a:spLocks noGrp="1"/>
          </p:cNvSpPr>
          <p:nvPr>
            <p:ph type="title"/>
          </p:nvPr>
        </p:nvSpPr>
        <p:spPr>
          <a:xfrm>
            <a:off x="628650" y="624568"/>
            <a:ext cx="2824842" cy="5412920"/>
          </a:xfrm>
        </p:spPr>
        <p:txBody>
          <a:bodyPr>
            <a:normAutofit/>
          </a:bodyPr>
          <a:lstStyle/>
          <a:p>
            <a:r>
              <a:rPr lang="en-GB" dirty="0"/>
              <a:t>Insights</a:t>
            </a:r>
            <a:r>
              <a:rPr lang="it-IT" dirty="0"/>
              <a:t> from the </a:t>
            </a:r>
            <a:r>
              <a:rPr lang="en-AU" dirty="0"/>
              <a:t>literature</a:t>
            </a:r>
          </a:p>
        </p:txBody>
      </p:sp>
      <p:sp>
        <p:nvSpPr>
          <p:cNvPr id="3" name="Segnaposto contenuto 2">
            <a:extLst>
              <a:ext uri="{FF2B5EF4-FFF2-40B4-BE49-F238E27FC236}">
                <a16:creationId xmlns:a16="http://schemas.microsoft.com/office/drawing/2014/main" id="{B3276602-0E6A-DF47-886B-83C443D7015F}"/>
              </a:ext>
            </a:extLst>
          </p:cNvPr>
          <p:cNvSpPr>
            <a:spLocks noGrp="1"/>
          </p:cNvSpPr>
          <p:nvPr>
            <p:ph idx="1"/>
          </p:nvPr>
        </p:nvSpPr>
        <p:spPr>
          <a:xfrm>
            <a:off x="3061855" y="235527"/>
            <a:ext cx="5902036" cy="6525491"/>
          </a:xfrm>
        </p:spPr>
        <p:txBody>
          <a:bodyPr anchor="ctr">
            <a:normAutofit/>
          </a:bodyPr>
          <a:lstStyle/>
          <a:p>
            <a:pPr marL="514350" indent="-514350">
              <a:buFont typeface="+mj-lt"/>
              <a:buAutoNum type="arabicPeriod"/>
            </a:pPr>
            <a:r>
              <a:rPr lang="en-GB" sz="2400"/>
              <a:t>An increase in energy prices may induce firms to adopt new and more efficient technologies which may reduce the use of energy (Popp, 2002; Aghion et al., 2016).</a:t>
            </a:r>
            <a:r>
              <a:rPr lang="it-IT" sz="2400"/>
              <a:t> </a:t>
            </a:r>
            <a:endParaRPr lang="en-GB" sz="2400"/>
          </a:p>
          <a:p>
            <a:pPr marL="514350" indent="-514350">
              <a:buFont typeface="+mj-lt"/>
              <a:buAutoNum type="arabicPeriod"/>
            </a:pPr>
            <a:r>
              <a:rPr lang="en-GB" sz="2400"/>
              <a:t>Higher energy prices can reduce competitiveness, if firms absorb the short run costs without generating innovation offsets (Marin and Vona, 2017).</a:t>
            </a:r>
          </a:p>
          <a:p>
            <a:pPr marL="514350" indent="-514350">
              <a:buFont typeface="+mj-lt"/>
              <a:buAutoNum type="arabicPeriod"/>
            </a:pPr>
            <a:r>
              <a:rPr lang="en-GB" sz="2400"/>
              <a:t>Firms can partially transfer this increase in prices to consumers, reducing the aggregate market demand (Ganapati et al., 2017; Sadath and Acharya 2015).</a:t>
            </a:r>
          </a:p>
          <a:p>
            <a:pPr marL="514350" indent="-514350">
              <a:buFont typeface="+mj-lt"/>
              <a:buAutoNum type="arabicPeriod"/>
            </a:pPr>
            <a:r>
              <a:rPr lang="en-GB" sz="2400"/>
              <a:t>Fourth, firms can switch to other sources of energy, if sources are not taxed equally or tax reforms change relative costs of energy (Rentschler and Kornejew, 2017).</a:t>
            </a:r>
          </a:p>
          <a:p>
            <a:pPr marL="514350" indent="-514350">
              <a:buFont typeface="+mj-lt"/>
              <a:buAutoNum type="arabicPeriod"/>
            </a:pPr>
            <a:endParaRPr lang="it-IT" sz="1900" dirty="0"/>
          </a:p>
        </p:txBody>
      </p:sp>
    </p:spTree>
    <p:extLst>
      <p:ext uri="{BB962C8B-B14F-4D97-AF65-F5344CB8AC3E}">
        <p14:creationId xmlns:p14="http://schemas.microsoft.com/office/powerpoint/2010/main" val="26340997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3349E473-AEE9-BF4E-8947-1EA3F042A331}"/>
              </a:ext>
            </a:extLst>
          </p:cNvPr>
          <p:cNvSpPr>
            <a:spLocks noGrp="1"/>
          </p:cNvSpPr>
          <p:nvPr>
            <p:ph type="title"/>
          </p:nvPr>
        </p:nvSpPr>
        <p:spPr/>
        <p:txBody>
          <a:bodyPr/>
          <a:lstStyle/>
          <a:p>
            <a:r>
              <a:rPr lang="en-GB" dirty="0"/>
              <a:t>Insights</a:t>
            </a:r>
            <a:r>
              <a:rPr lang="it-IT" dirty="0"/>
              <a:t> from the </a:t>
            </a:r>
            <a:r>
              <a:rPr lang="en-AU" dirty="0"/>
              <a:t>literature – 2</a:t>
            </a:r>
            <a:endParaRPr lang="en-GB" dirty="0"/>
          </a:p>
        </p:txBody>
      </p:sp>
      <p:sp>
        <p:nvSpPr>
          <p:cNvPr id="3" name="Segnaposto contenuto 2">
            <a:extLst>
              <a:ext uri="{FF2B5EF4-FFF2-40B4-BE49-F238E27FC236}">
                <a16:creationId xmlns:a16="http://schemas.microsoft.com/office/drawing/2014/main" id="{12DFDBD2-D8A6-5E46-A437-FD96526ECFF2}"/>
              </a:ext>
            </a:extLst>
          </p:cNvPr>
          <p:cNvSpPr>
            <a:spLocks noGrp="1"/>
          </p:cNvSpPr>
          <p:nvPr>
            <p:ph idx="1"/>
          </p:nvPr>
        </p:nvSpPr>
        <p:spPr/>
        <p:txBody>
          <a:bodyPr>
            <a:normAutofit lnSpcReduction="10000"/>
          </a:bodyPr>
          <a:lstStyle/>
          <a:p>
            <a:pPr marL="0" indent="0">
              <a:buNone/>
            </a:pPr>
            <a:r>
              <a:rPr lang="en-GB" i="1" dirty="0"/>
              <a:t>Rentschler and </a:t>
            </a:r>
            <a:r>
              <a:rPr lang="en-GB" i="1" dirty="0" err="1"/>
              <a:t>Kornejew</a:t>
            </a:r>
            <a:r>
              <a:rPr lang="en-GB" i="1" dirty="0"/>
              <a:t>, 2017</a:t>
            </a:r>
          </a:p>
          <a:p>
            <a:r>
              <a:rPr lang="en-GB" dirty="0"/>
              <a:t>Firms adopted a mix of the four response measures summarised above to mitigate the adverse effect of higher energy prices. </a:t>
            </a:r>
          </a:p>
          <a:p>
            <a:r>
              <a:rPr lang="en-GB" dirty="0"/>
              <a:t>The prevalence of one channel with respect to the others depend on firm and sector characteristics.</a:t>
            </a:r>
          </a:p>
          <a:p>
            <a:pPr marL="0" indent="0">
              <a:buNone/>
            </a:pPr>
            <a:r>
              <a:rPr lang="en-GB" i="1" dirty="0"/>
              <a:t>Marin and </a:t>
            </a:r>
            <a:r>
              <a:rPr lang="en-GB" i="1" dirty="0" err="1"/>
              <a:t>Vona</a:t>
            </a:r>
            <a:r>
              <a:rPr lang="en-GB" i="1" dirty="0"/>
              <a:t>, 2017</a:t>
            </a:r>
          </a:p>
          <a:p>
            <a:r>
              <a:rPr lang="en-GB" dirty="0"/>
              <a:t>The magnitude of the negative effect of energy prices on firms’ employment and productivity is higher in more energy intensive sectors</a:t>
            </a:r>
            <a:r>
              <a:rPr lang="it-IT" dirty="0"/>
              <a:t> </a:t>
            </a:r>
            <a:endParaRPr lang="en-GB" i="1" dirty="0"/>
          </a:p>
        </p:txBody>
      </p:sp>
    </p:spTree>
    <p:extLst>
      <p:ext uri="{BB962C8B-B14F-4D97-AF65-F5344CB8AC3E}">
        <p14:creationId xmlns:p14="http://schemas.microsoft.com/office/powerpoint/2010/main" val="48327029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484B0FAB-29DF-0B48-AA7C-B939BA672EC7}"/>
              </a:ext>
            </a:extLst>
          </p:cNvPr>
          <p:cNvSpPr>
            <a:spLocks noGrp="1"/>
          </p:cNvSpPr>
          <p:nvPr>
            <p:ph type="title"/>
          </p:nvPr>
        </p:nvSpPr>
        <p:spPr>
          <a:xfrm>
            <a:off x="628650" y="171767"/>
            <a:ext cx="7886700" cy="1325563"/>
          </a:xfrm>
        </p:spPr>
        <p:txBody>
          <a:bodyPr/>
          <a:lstStyle/>
          <a:p>
            <a:r>
              <a:rPr lang="en-GB" dirty="0"/>
              <a:t>Insights</a:t>
            </a:r>
            <a:r>
              <a:rPr lang="it-IT" dirty="0"/>
              <a:t> from the </a:t>
            </a:r>
            <a:r>
              <a:rPr lang="en-AU" dirty="0"/>
              <a:t>literature – 3</a:t>
            </a:r>
            <a:endParaRPr lang="en-GB" dirty="0"/>
          </a:p>
        </p:txBody>
      </p:sp>
      <p:sp>
        <p:nvSpPr>
          <p:cNvPr id="3" name="Segnaposto contenuto 2">
            <a:extLst>
              <a:ext uri="{FF2B5EF4-FFF2-40B4-BE49-F238E27FC236}">
                <a16:creationId xmlns:a16="http://schemas.microsoft.com/office/drawing/2014/main" id="{FC520905-4D5E-5B40-B919-1A7DA0DC83EC}"/>
              </a:ext>
            </a:extLst>
          </p:cNvPr>
          <p:cNvSpPr>
            <a:spLocks noGrp="1"/>
          </p:cNvSpPr>
          <p:nvPr>
            <p:ph idx="1"/>
          </p:nvPr>
        </p:nvSpPr>
        <p:spPr>
          <a:xfrm>
            <a:off x="251460" y="1463040"/>
            <a:ext cx="8789670" cy="5280660"/>
          </a:xfrm>
        </p:spPr>
        <p:txBody>
          <a:bodyPr>
            <a:normAutofit fontScale="92500" lnSpcReduction="10000"/>
          </a:bodyPr>
          <a:lstStyle/>
          <a:p>
            <a:pPr marL="0" indent="0">
              <a:buNone/>
            </a:pPr>
            <a:r>
              <a:rPr lang="en-GB" dirty="0"/>
              <a:t>Several firm and regional level factors may influence the relationship between rising energy prices and firm performance</a:t>
            </a:r>
            <a:r>
              <a:rPr lang="it-IT" dirty="0"/>
              <a:t>.</a:t>
            </a:r>
          </a:p>
          <a:p>
            <a:pPr marL="0" indent="0">
              <a:buNone/>
            </a:pPr>
            <a:r>
              <a:rPr lang="en-GB" i="1" dirty="0"/>
              <a:t>De Groot et al., 2001: </a:t>
            </a:r>
            <a:r>
              <a:rPr lang="en-GB" dirty="0"/>
              <a:t>the existence of more attractive opportunity of investment and the incomplete depreciation of their previous investments, are the main barriers to energy efficiency investments.</a:t>
            </a:r>
            <a:r>
              <a:rPr lang="it-IT" dirty="0"/>
              <a:t> </a:t>
            </a:r>
            <a:endParaRPr lang="en-GB" i="1" dirty="0"/>
          </a:p>
          <a:p>
            <a:pPr marL="0" indent="0">
              <a:buNone/>
            </a:pPr>
            <a:r>
              <a:rPr lang="en-GB" i="1" dirty="0"/>
              <a:t>Bernstein and Griffin, 2006: </a:t>
            </a:r>
            <a:r>
              <a:rPr lang="en-GB" dirty="0"/>
              <a:t>state and sub-state differences influence the shape of the relationship between energy price and demand in the US.</a:t>
            </a:r>
            <a:r>
              <a:rPr lang="it-IT" dirty="0"/>
              <a:t> </a:t>
            </a:r>
            <a:endParaRPr lang="en-GB" i="1" dirty="0"/>
          </a:p>
          <a:p>
            <a:pPr marL="0" indent="0">
              <a:buNone/>
            </a:pPr>
            <a:r>
              <a:rPr lang="en-GB" i="1" dirty="0" err="1"/>
              <a:t>Abeberese</a:t>
            </a:r>
            <a:r>
              <a:rPr lang="en-GB" i="1" dirty="0"/>
              <a:t>, 2017; Dollar et al., 2005</a:t>
            </a:r>
            <a:r>
              <a:rPr lang="en-GB" dirty="0"/>
              <a:t>: in the developing world, the management of energy infrastructure and power outages are possible sources of intra-regional differences when the effect of energy prices on firm performances is examined</a:t>
            </a:r>
            <a:r>
              <a:rPr lang="it-IT" dirty="0"/>
              <a:t>.</a:t>
            </a:r>
            <a:endParaRPr lang="en-GB" i="1" dirty="0"/>
          </a:p>
        </p:txBody>
      </p:sp>
    </p:spTree>
    <p:extLst>
      <p:ext uri="{BB962C8B-B14F-4D97-AF65-F5344CB8AC3E}">
        <p14:creationId xmlns:p14="http://schemas.microsoft.com/office/powerpoint/2010/main" val="25647636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750E1D89-3D23-F948-BAD4-29BA5E81CA6D}"/>
              </a:ext>
            </a:extLst>
          </p:cNvPr>
          <p:cNvSpPr>
            <a:spLocks noGrp="1"/>
          </p:cNvSpPr>
          <p:nvPr>
            <p:ph type="title"/>
          </p:nvPr>
        </p:nvSpPr>
        <p:spPr/>
        <p:txBody>
          <a:bodyPr/>
          <a:lstStyle/>
          <a:p>
            <a:r>
              <a:rPr lang="en-GB" dirty="0"/>
              <a:t>Aim and scope</a:t>
            </a:r>
          </a:p>
        </p:txBody>
      </p:sp>
      <p:sp>
        <p:nvSpPr>
          <p:cNvPr id="3" name="Segnaposto contenuto 2">
            <a:extLst>
              <a:ext uri="{FF2B5EF4-FFF2-40B4-BE49-F238E27FC236}">
                <a16:creationId xmlns:a16="http://schemas.microsoft.com/office/drawing/2014/main" id="{AB041859-8850-A34D-86D6-7B1B68515528}"/>
              </a:ext>
            </a:extLst>
          </p:cNvPr>
          <p:cNvSpPr>
            <a:spLocks noGrp="1"/>
          </p:cNvSpPr>
          <p:nvPr>
            <p:ph idx="1"/>
          </p:nvPr>
        </p:nvSpPr>
        <p:spPr/>
        <p:txBody>
          <a:bodyPr>
            <a:normAutofit fontScale="92500"/>
          </a:bodyPr>
          <a:lstStyle/>
          <a:p>
            <a:r>
              <a:rPr lang="en-GB" dirty="0"/>
              <a:t>This paper aims to expand the empirical evidence on the effect of energy prices on firm competitiveness by focusing on middle and upper-middle income countries.</a:t>
            </a:r>
          </a:p>
          <a:p>
            <a:r>
              <a:rPr lang="en-GB" dirty="0"/>
              <a:t>we focus on three of the channels mentioned above: </a:t>
            </a:r>
          </a:p>
          <a:p>
            <a:pPr>
              <a:buFontTx/>
              <a:buChar char="-"/>
            </a:pPr>
            <a:r>
              <a:rPr lang="en-GB" dirty="0"/>
              <a:t>the “energy efficiency” effect;</a:t>
            </a:r>
          </a:p>
          <a:p>
            <a:pPr>
              <a:buFontTx/>
              <a:buChar char="-"/>
            </a:pPr>
            <a:r>
              <a:rPr lang="en-GB" dirty="0"/>
              <a:t> the “absorption” effect;</a:t>
            </a:r>
          </a:p>
          <a:p>
            <a:pPr>
              <a:buFontTx/>
              <a:buChar char="-"/>
            </a:pPr>
            <a:r>
              <a:rPr lang="en-GB" dirty="0"/>
              <a:t>the “pass-on” effect</a:t>
            </a:r>
          </a:p>
          <a:p>
            <a:r>
              <a:rPr lang="en-GB" dirty="0"/>
              <a:t>We asses how the impact on energy price rise depend on energy intensity of production</a:t>
            </a:r>
            <a:r>
              <a:rPr lang="it-IT" dirty="0"/>
              <a:t> </a:t>
            </a:r>
            <a:r>
              <a:rPr lang="en-GB" dirty="0"/>
              <a:t> </a:t>
            </a:r>
          </a:p>
          <a:p>
            <a:endParaRPr lang="en-GB" dirty="0"/>
          </a:p>
        </p:txBody>
      </p:sp>
    </p:spTree>
    <p:extLst>
      <p:ext uri="{BB962C8B-B14F-4D97-AF65-F5344CB8AC3E}">
        <p14:creationId xmlns:p14="http://schemas.microsoft.com/office/powerpoint/2010/main" val="377645568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128BB466-4E29-4149-9658-380894F10603}"/>
              </a:ext>
            </a:extLst>
          </p:cNvPr>
          <p:cNvSpPr>
            <a:spLocks noGrp="1"/>
          </p:cNvSpPr>
          <p:nvPr>
            <p:ph type="title"/>
          </p:nvPr>
        </p:nvSpPr>
        <p:spPr/>
        <p:txBody>
          <a:bodyPr/>
          <a:lstStyle/>
          <a:p>
            <a:r>
              <a:rPr lang="en-GB" dirty="0"/>
              <a:t>Aim and scope</a:t>
            </a:r>
          </a:p>
        </p:txBody>
      </p:sp>
      <p:sp>
        <p:nvSpPr>
          <p:cNvPr id="3" name="Segnaposto contenuto 2">
            <a:extLst>
              <a:ext uri="{FF2B5EF4-FFF2-40B4-BE49-F238E27FC236}">
                <a16:creationId xmlns:a16="http://schemas.microsoft.com/office/drawing/2014/main" id="{B6C71538-B3F4-9B4A-A900-7DB894B85FE0}"/>
              </a:ext>
            </a:extLst>
          </p:cNvPr>
          <p:cNvSpPr>
            <a:spLocks noGrp="1"/>
          </p:cNvSpPr>
          <p:nvPr>
            <p:ph idx="1"/>
          </p:nvPr>
        </p:nvSpPr>
        <p:spPr/>
        <p:txBody>
          <a:bodyPr>
            <a:normAutofit/>
          </a:bodyPr>
          <a:lstStyle/>
          <a:p>
            <a:r>
              <a:rPr lang="en-GB" dirty="0"/>
              <a:t>we also control for the possible mediating role of several firm characteristics, that might be additionally relevant in defining the effect of energy prices on economic performances</a:t>
            </a:r>
            <a:r>
              <a:rPr lang="it-IT" dirty="0"/>
              <a:t> </a:t>
            </a:r>
          </a:p>
          <a:p>
            <a:r>
              <a:rPr lang="en-GB" dirty="0"/>
              <a:t>Our data set does not allow testing directly for possible “substitution” effect among different energy types. </a:t>
            </a:r>
            <a:endParaRPr lang="it-IT" dirty="0"/>
          </a:p>
          <a:p>
            <a:endParaRPr lang="en-GB" dirty="0"/>
          </a:p>
        </p:txBody>
      </p:sp>
    </p:spTree>
    <p:extLst>
      <p:ext uri="{BB962C8B-B14F-4D97-AF65-F5344CB8AC3E}">
        <p14:creationId xmlns:p14="http://schemas.microsoft.com/office/powerpoint/2010/main" val="325646898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32600A49-4CFC-754D-847C-6719799E084E}"/>
              </a:ext>
            </a:extLst>
          </p:cNvPr>
          <p:cNvSpPr>
            <a:spLocks noGrp="1"/>
          </p:cNvSpPr>
          <p:nvPr>
            <p:ph type="title"/>
          </p:nvPr>
        </p:nvSpPr>
        <p:spPr/>
        <p:txBody>
          <a:bodyPr/>
          <a:lstStyle/>
          <a:p>
            <a:r>
              <a:rPr lang="en-GB" dirty="0"/>
              <a:t>Data and methodology</a:t>
            </a:r>
          </a:p>
        </p:txBody>
      </p:sp>
      <p:sp>
        <p:nvSpPr>
          <p:cNvPr id="3" name="Segnaposto contenuto 2">
            <a:extLst>
              <a:ext uri="{FF2B5EF4-FFF2-40B4-BE49-F238E27FC236}">
                <a16:creationId xmlns:a16="http://schemas.microsoft.com/office/drawing/2014/main" id="{EB9C0689-9E99-5749-8A15-11254375CE1A}"/>
              </a:ext>
            </a:extLst>
          </p:cNvPr>
          <p:cNvSpPr>
            <a:spLocks noGrp="1"/>
          </p:cNvSpPr>
          <p:nvPr>
            <p:ph idx="1"/>
          </p:nvPr>
        </p:nvSpPr>
        <p:spPr>
          <a:xfrm>
            <a:off x="628650" y="1825624"/>
            <a:ext cx="8001000" cy="4667249"/>
          </a:xfrm>
        </p:spPr>
        <p:txBody>
          <a:bodyPr>
            <a:normAutofit/>
          </a:bodyPr>
          <a:lstStyle/>
          <a:p>
            <a:pPr marL="0" indent="0">
              <a:buNone/>
            </a:pPr>
            <a:r>
              <a:rPr lang="en-GB" dirty="0"/>
              <a:t>The empirical analysis relies upon different data sources</a:t>
            </a:r>
            <a:r>
              <a:rPr lang="it-IT" dirty="0"/>
              <a:t>:</a:t>
            </a:r>
          </a:p>
          <a:p>
            <a:pPr marL="514350" indent="-514350">
              <a:buAutoNum type="arabicParenR"/>
            </a:pPr>
            <a:r>
              <a:rPr lang="en-GB" dirty="0"/>
              <a:t>micro-level data from the World Bank’s Enterprise Survey (WB-ES)</a:t>
            </a:r>
            <a:r>
              <a:rPr lang="it-IT" dirty="0"/>
              <a:t>. </a:t>
            </a:r>
            <a:r>
              <a:rPr lang="en-GB" dirty="0"/>
              <a:t>By tracking the same firm across different years enables us to carry out a robust multivariate analysis that exploit panel data structures.</a:t>
            </a:r>
          </a:p>
          <a:p>
            <a:pPr marL="514350" indent="-514350">
              <a:buAutoNum type="arabicParenR"/>
            </a:pPr>
            <a:r>
              <a:rPr lang="en-GB" dirty="0"/>
              <a:t>We complement this data with country-sector energy price indices from Sato et al. (2019), which are available for 48 countries and 12 sectors over the period 1995-2015</a:t>
            </a:r>
            <a:r>
              <a:rPr lang="it-IT" dirty="0"/>
              <a:t> </a:t>
            </a:r>
            <a:endParaRPr lang="en-GB" dirty="0"/>
          </a:p>
          <a:p>
            <a:pPr marL="514350" indent="-514350">
              <a:buAutoNum type="arabicParenR"/>
            </a:pPr>
            <a:endParaRPr lang="it-IT" dirty="0"/>
          </a:p>
          <a:p>
            <a:pPr marL="0" indent="0">
              <a:buNone/>
            </a:pPr>
            <a:endParaRPr lang="en-GB" dirty="0"/>
          </a:p>
        </p:txBody>
      </p:sp>
    </p:spTree>
    <p:extLst>
      <p:ext uri="{BB962C8B-B14F-4D97-AF65-F5344CB8AC3E}">
        <p14:creationId xmlns:p14="http://schemas.microsoft.com/office/powerpoint/2010/main" val="89384891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4A0AA100-B76C-C148-9628-645C12C4D824}"/>
              </a:ext>
            </a:extLst>
          </p:cNvPr>
          <p:cNvSpPr>
            <a:spLocks noGrp="1"/>
          </p:cNvSpPr>
          <p:nvPr>
            <p:ph type="title"/>
          </p:nvPr>
        </p:nvSpPr>
        <p:spPr/>
        <p:txBody>
          <a:bodyPr/>
          <a:lstStyle/>
          <a:p>
            <a:r>
              <a:rPr lang="en-GB" dirty="0"/>
              <a:t>Sample</a:t>
            </a:r>
          </a:p>
        </p:txBody>
      </p:sp>
      <p:graphicFrame>
        <p:nvGraphicFramePr>
          <p:cNvPr id="4" name="Tabella 3">
            <a:extLst>
              <a:ext uri="{FF2B5EF4-FFF2-40B4-BE49-F238E27FC236}">
                <a16:creationId xmlns:a16="http://schemas.microsoft.com/office/drawing/2014/main" id="{936C31A1-8F55-F644-8C0D-A27EBCBD3279}"/>
              </a:ext>
            </a:extLst>
          </p:cNvPr>
          <p:cNvGraphicFramePr>
            <a:graphicFrameLocks noGrp="1"/>
          </p:cNvGraphicFramePr>
          <p:nvPr>
            <p:extLst>
              <p:ext uri="{D42A27DB-BD31-4B8C-83A1-F6EECF244321}">
                <p14:modId xmlns:p14="http://schemas.microsoft.com/office/powerpoint/2010/main" val="876704084"/>
              </p:ext>
            </p:extLst>
          </p:nvPr>
        </p:nvGraphicFramePr>
        <p:xfrm>
          <a:off x="1200150" y="1553209"/>
          <a:ext cx="7040880" cy="4950144"/>
        </p:xfrm>
        <a:graphic>
          <a:graphicData uri="http://schemas.openxmlformats.org/drawingml/2006/table">
            <a:tbl>
              <a:tblPr firstRow="1" firstCol="1" bandRow="1">
                <a:tableStyleId>{5940675A-B579-460E-94D1-54222C63F5DA}</a:tableStyleId>
              </a:tblPr>
              <a:tblGrid>
                <a:gridCol w="2822294">
                  <a:extLst>
                    <a:ext uri="{9D8B030D-6E8A-4147-A177-3AD203B41FA5}">
                      <a16:colId xmlns:a16="http://schemas.microsoft.com/office/drawing/2014/main" val="3297367554"/>
                    </a:ext>
                  </a:extLst>
                </a:gridCol>
                <a:gridCol w="4218586">
                  <a:extLst>
                    <a:ext uri="{9D8B030D-6E8A-4147-A177-3AD203B41FA5}">
                      <a16:colId xmlns:a16="http://schemas.microsoft.com/office/drawing/2014/main" val="2836942155"/>
                    </a:ext>
                  </a:extLst>
                </a:gridCol>
              </a:tblGrid>
              <a:tr h="412512">
                <a:tc>
                  <a:txBody>
                    <a:bodyPr/>
                    <a:lstStyle/>
                    <a:p>
                      <a:pPr>
                        <a:lnSpc>
                          <a:spcPct val="107000"/>
                        </a:lnSpc>
                        <a:spcAft>
                          <a:spcPts val="0"/>
                        </a:spcAft>
                      </a:pPr>
                      <a:r>
                        <a:rPr lang="it-IT" sz="2000" b="1" kern="0" dirty="0">
                          <a:effectLst/>
                        </a:rPr>
                        <a:t>Country</a:t>
                      </a:r>
                      <a:endParaRPr lang="it-IT" sz="1400" b="1"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en-GB" sz="2000" b="1" kern="0" dirty="0">
                          <a:effectLst/>
                        </a:rPr>
                        <a:t>WB survey years (panel data)</a:t>
                      </a:r>
                      <a:endParaRPr lang="it-IT" sz="1400" b="1"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455229155"/>
                  </a:ext>
                </a:extLst>
              </a:tr>
              <a:tr h="412512">
                <a:tc>
                  <a:txBody>
                    <a:bodyPr/>
                    <a:lstStyle/>
                    <a:p>
                      <a:pPr>
                        <a:lnSpc>
                          <a:spcPct val="107000"/>
                        </a:lnSpc>
                        <a:spcAft>
                          <a:spcPts val="0"/>
                        </a:spcAft>
                      </a:pPr>
                      <a:r>
                        <a:rPr lang="it-IT" sz="2000" kern="0" dirty="0">
                          <a:effectLst/>
                        </a:rPr>
                        <a:t>Brazil</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it-IT" sz="2000" kern="0">
                          <a:effectLst/>
                        </a:rPr>
                        <a:t>2003, 2009</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3732216538"/>
                  </a:ext>
                </a:extLst>
              </a:tr>
              <a:tr h="412512">
                <a:tc>
                  <a:txBody>
                    <a:bodyPr/>
                    <a:lstStyle/>
                    <a:p>
                      <a:pPr>
                        <a:lnSpc>
                          <a:spcPct val="107000"/>
                        </a:lnSpc>
                        <a:spcAft>
                          <a:spcPts val="0"/>
                        </a:spcAft>
                      </a:pPr>
                      <a:r>
                        <a:rPr lang="it-IT" sz="2000" kern="0">
                          <a:effectLst/>
                        </a:rPr>
                        <a:t>Czech Republic</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it-IT" sz="2000" kern="0" dirty="0">
                          <a:effectLst/>
                        </a:rPr>
                        <a:t>2002, 2005, 2009, 2013</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416163603"/>
                  </a:ext>
                </a:extLst>
              </a:tr>
              <a:tr h="412512">
                <a:tc>
                  <a:txBody>
                    <a:bodyPr/>
                    <a:lstStyle/>
                    <a:p>
                      <a:pPr>
                        <a:lnSpc>
                          <a:spcPct val="107000"/>
                        </a:lnSpc>
                        <a:spcAft>
                          <a:spcPts val="0"/>
                        </a:spcAft>
                      </a:pPr>
                      <a:r>
                        <a:rPr lang="it-IT" sz="2000" kern="0" dirty="0" err="1">
                          <a:effectLst/>
                        </a:rPr>
                        <a:t>Croatia</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it-IT" sz="2000" kern="0" dirty="0">
                          <a:effectLst/>
                        </a:rPr>
                        <a:t>2002, 2005, 2009</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172878067"/>
                  </a:ext>
                </a:extLst>
              </a:tr>
              <a:tr h="412512">
                <a:tc>
                  <a:txBody>
                    <a:bodyPr/>
                    <a:lstStyle/>
                    <a:p>
                      <a:pPr>
                        <a:lnSpc>
                          <a:spcPct val="107000"/>
                        </a:lnSpc>
                        <a:spcAft>
                          <a:spcPts val="0"/>
                        </a:spcAft>
                      </a:pPr>
                      <a:r>
                        <a:rPr lang="it-IT" sz="2000" kern="0">
                          <a:effectLst/>
                        </a:rPr>
                        <a:t>Hungary</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it-IT" sz="2000" kern="0" dirty="0">
                          <a:effectLst/>
                        </a:rPr>
                        <a:t>2002, 2005, 2009, 2013</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54397548"/>
                  </a:ext>
                </a:extLst>
              </a:tr>
              <a:tr h="412512">
                <a:tc>
                  <a:txBody>
                    <a:bodyPr/>
                    <a:lstStyle/>
                    <a:p>
                      <a:pPr>
                        <a:lnSpc>
                          <a:spcPct val="107000"/>
                        </a:lnSpc>
                        <a:spcAft>
                          <a:spcPts val="0"/>
                        </a:spcAft>
                      </a:pPr>
                      <a:r>
                        <a:rPr lang="it-IT" sz="2000" kern="0">
                          <a:effectLst/>
                        </a:rPr>
                        <a:t>Kazakhstan</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it-IT" sz="2000" kern="0" dirty="0">
                          <a:effectLst/>
                        </a:rPr>
                        <a:t>2002, 2005, 2009</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3699374407"/>
                  </a:ext>
                </a:extLst>
              </a:tr>
              <a:tr h="412512">
                <a:tc>
                  <a:txBody>
                    <a:bodyPr/>
                    <a:lstStyle/>
                    <a:p>
                      <a:pPr>
                        <a:lnSpc>
                          <a:spcPct val="107000"/>
                        </a:lnSpc>
                        <a:spcAft>
                          <a:spcPts val="0"/>
                        </a:spcAft>
                      </a:pPr>
                      <a:r>
                        <a:rPr lang="it-IT" sz="2000" kern="0">
                          <a:effectLst/>
                        </a:rPr>
                        <a:t>Mexico</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it-IT" sz="2000" kern="0" dirty="0">
                          <a:effectLst/>
                        </a:rPr>
                        <a:t>2006, 2010</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2776645823"/>
                  </a:ext>
                </a:extLst>
              </a:tr>
              <a:tr h="412512">
                <a:tc>
                  <a:txBody>
                    <a:bodyPr/>
                    <a:lstStyle/>
                    <a:p>
                      <a:pPr>
                        <a:lnSpc>
                          <a:spcPct val="107000"/>
                        </a:lnSpc>
                        <a:spcAft>
                          <a:spcPts val="0"/>
                        </a:spcAft>
                      </a:pPr>
                      <a:r>
                        <a:rPr lang="it-IT" sz="2000" kern="0">
                          <a:effectLst/>
                        </a:rPr>
                        <a:t>Poland</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it-IT" sz="2000" kern="0" dirty="0">
                          <a:effectLst/>
                        </a:rPr>
                        <a:t>2002, 2005, 2009, 2013</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2614022948"/>
                  </a:ext>
                </a:extLst>
              </a:tr>
              <a:tr h="412512">
                <a:tc>
                  <a:txBody>
                    <a:bodyPr/>
                    <a:lstStyle/>
                    <a:p>
                      <a:pPr>
                        <a:lnSpc>
                          <a:spcPct val="107000"/>
                        </a:lnSpc>
                        <a:spcAft>
                          <a:spcPts val="0"/>
                        </a:spcAft>
                      </a:pPr>
                      <a:r>
                        <a:rPr lang="it-IT" sz="2000" kern="0">
                          <a:effectLst/>
                        </a:rPr>
                        <a:t>Romania</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it-IT" sz="2000" kern="0" dirty="0">
                          <a:effectLst/>
                        </a:rPr>
                        <a:t>2002, 2005, 2009</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2490634595"/>
                  </a:ext>
                </a:extLst>
              </a:tr>
              <a:tr h="412512">
                <a:tc>
                  <a:txBody>
                    <a:bodyPr/>
                    <a:lstStyle/>
                    <a:p>
                      <a:pPr>
                        <a:lnSpc>
                          <a:spcPct val="107000"/>
                        </a:lnSpc>
                        <a:spcAft>
                          <a:spcPts val="0"/>
                        </a:spcAft>
                      </a:pPr>
                      <a:r>
                        <a:rPr lang="it-IT" sz="2000" kern="0">
                          <a:effectLst/>
                        </a:rPr>
                        <a:t>Russia</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it-IT" sz="2000" kern="0" dirty="0">
                          <a:effectLst/>
                        </a:rPr>
                        <a:t>2005, 2009</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2625915129"/>
                  </a:ext>
                </a:extLst>
              </a:tr>
              <a:tr h="412512">
                <a:tc>
                  <a:txBody>
                    <a:bodyPr/>
                    <a:lstStyle/>
                    <a:p>
                      <a:pPr>
                        <a:lnSpc>
                          <a:spcPct val="107000"/>
                        </a:lnSpc>
                        <a:spcAft>
                          <a:spcPts val="0"/>
                        </a:spcAft>
                      </a:pPr>
                      <a:r>
                        <a:rPr lang="it-IT" sz="2000" kern="0">
                          <a:effectLst/>
                        </a:rPr>
                        <a:t>Slovakia</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it-IT" sz="2000" kern="0" dirty="0">
                          <a:effectLst/>
                        </a:rPr>
                        <a:t>2002, 2005, 2009, 2013</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4077298322"/>
                  </a:ext>
                </a:extLst>
              </a:tr>
              <a:tr h="412512">
                <a:tc>
                  <a:txBody>
                    <a:bodyPr/>
                    <a:lstStyle/>
                    <a:p>
                      <a:pPr>
                        <a:lnSpc>
                          <a:spcPct val="107000"/>
                        </a:lnSpc>
                        <a:spcAft>
                          <a:spcPts val="0"/>
                        </a:spcAft>
                      </a:pPr>
                      <a:r>
                        <a:rPr lang="it-IT" sz="2000" kern="0">
                          <a:effectLst/>
                        </a:rPr>
                        <a:t>Turkey</a:t>
                      </a:r>
                      <a:endParaRPr lang="it-IT" sz="1400" kern="10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tc>
                  <a:txBody>
                    <a:bodyPr/>
                    <a:lstStyle/>
                    <a:p>
                      <a:pPr>
                        <a:lnSpc>
                          <a:spcPct val="107000"/>
                        </a:lnSpc>
                        <a:spcAft>
                          <a:spcPts val="0"/>
                        </a:spcAft>
                      </a:pPr>
                      <a:r>
                        <a:rPr lang="it-IT" sz="2000" kern="0" dirty="0">
                          <a:effectLst/>
                        </a:rPr>
                        <a:t>2008, 2013</a:t>
                      </a:r>
                      <a:endParaRPr lang="it-IT" sz="1400" kern="100" dirty="0">
                        <a:solidFill>
                          <a:srgbClr val="404040"/>
                        </a:solidFill>
                        <a:effectLst/>
                        <a:latin typeface="Calibri" panose="020F0502020204030204" pitchFamily="34" charset="0"/>
                        <a:ea typeface="Calibri" panose="020F0502020204030204" pitchFamily="34" charset="0"/>
                        <a:cs typeface="Times New Roman" panose="02020603050405020304" pitchFamily="18" charset="0"/>
                      </a:endParaRPr>
                    </a:p>
                  </a:txBody>
                  <a:tcPr marL="44450" marR="44450" marT="0" marB="0" anchor="ctr"/>
                </a:tc>
                <a:extLst>
                  <a:ext uri="{0D108BD9-81ED-4DB2-BD59-A6C34878D82A}">
                    <a16:rowId xmlns:a16="http://schemas.microsoft.com/office/drawing/2014/main" val="227298601"/>
                  </a:ext>
                </a:extLst>
              </a:tr>
            </a:tbl>
          </a:graphicData>
        </a:graphic>
      </p:graphicFrame>
    </p:spTree>
    <p:extLst>
      <p:ext uri="{BB962C8B-B14F-4D97-AF65-F5344CB8AC3E}">
        <p14:creationId xmlns:p14="http://schemas.microsoft.com/office/powerpoint/2010/main" val="3873073225"/>
      </p:ext>
    </p:extLst>
  </p:cSld>
  <p:clrMapOvr>
    <a:masterClrMapping/>
  </p:clrMapOvr>
</p:sld>
</file>

<file path=ppt/theme/theme1.xml><?xml version="1.0" encoding="utf-8"?>
<a:theme xmlns:a="http://schemas.openxmlformats.org/drawingml/2006/main" name="Tema di Office">
  <a:themeElements>
    <a:clrScheme name="Tema di 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Tema di 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Tema di 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ema di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118</TotalTime>
  <Words>2315</Words>
  <Application>Microsoft Macintosh PowerPoint</Application>
  <PresentationFormat>Presentazione su schermo (4:3)</PresentationFormat>
  <Paragraphs>393</Paragraphs>
  <Slides>23</Slides>
  <Notes>4</Notes>
  <HiddenSlides>0</HiddenSlides>
  <MMClips>0</MMClips>
  <ScaleCrop>false</ScaleCrop>
  <HeadingPairs>
    <vt:vector size="6" baseType="variant">
      <vt:variant>
        <vt:lpstr>Caratteri utilizzati</vt:lpstr>
      </vt:variant>
      <vt:variant>
        <vt:i4>5</vt:i4>
      </vt:variant>
      <vt:variant>
        <vt:lpstr>Tema</vt:lpstr>
      </vt:variant>
      <vt:variant>
        <vt:i4>1</vt:i4>
      </vt:variant>
      <vt:variant>
        <vt:lpstr>Titoli diapositive</vt:lpstr>
      </vt:variant>
      <vt:variant>
        <vt:i4>23</vt:i4>
      </vt:variant>
    </vt:vector>
  </HeadingPairs>
  <TitlesOfParts>
    <vt:vector size="29" baseType="lpstr">
      <vt:lpstr>Arial</vt:lpstr>
      <vt:lpstr>Calibri</vt:lpstr>
      <vt:lpstr>Calibri Light</vt:lpstr>
      <vt:lpstr>Cambria Math</vt:lpstr>
      <vt:lpstr>Times New Roman</vt:lpstr>
      <vt:lpstr>Tema di Office</vt:lpstr>
      <vt:lpstr>Energy Prices and Firm’s Economic Performances in Emerging Countries</vt:lpstr>
      <vt:lpstr>Motivation</vt:lpstr>
      <vt:lpstr>Insights from the literature</vt:lpstr>
      <vt:lpstr>Insights from the literature – 2</vt:lpstr>
      <vt:lpstr>Insights from the literature – 3</vt:lpstr>
      <vt:lpstr>Aim and scope</vt:lpstr>
      <vt:lpstr>Aim and scope</vt:lpstr>
      <vt:lpstr>Data and methodology</vt:lpstr>
      <vt:lpstr>Sample</vt:lpstr>
      <vt:lpstr>Measuring firms’ performance: absorption, pass-on and energy efficiency </vt:lpstr>
      <vt:lpstr>Sector-specific energy prices</vt:lpstr>
      <vt:lpstr>Energy Intensity</vt:lpstr>
      <vt:lpstr>Econometric specification</vt:lpstr>
      <vt:lpstr>Econometric specification</vt:lpstr>
      <vt:lpstr>Effects identification</vt:lpstr>
      <vt:lpstr>Descriptive statistics</vt:lpstr>
      <vt:lpstr>Firms’ performance indicators over quintiles of the Energy Price index </vt:lpstr>
      <vt:lpstr>Firms’ performance indicators over quintiles of firm’s energy intensity</vt:lpstr>
      <vt:lpstr>Baseline specification with fixed effect (Firm-FE; time FE and trends) </vt:lpstr>
      <vt:lpstr>Instrumenting the interaction term (energy price x energy intensity) </vt:lpstr>
      <vt:lpstr>interpretation</vt:lpstr>
      <vt:lpstr>Differential effect for medium-big firms (size effect) </vt:lpstr>
      <vt:lpstr>interpretation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Energy Prices and Firm’s Economic Performances in Emerging Countries</dc:title>
  <dc:creator>Francesco Nicolli</dc:creator>
  <cp:lastModifiedBy>Francesco Nicolli</cp:lastModifiedBy>
  <cp:revision>12</cp:revision>
  <dcterms:created xsi:type="dcterms:W3CDTF">2019-11-28T15:19:57Z</dcterms:created>
  <dcterms:modified xsi:type="dcterms:W3CDTF">2019-11-29T07:40:56Z</dcterms:modified>
</cp:coreProperties>
</file>